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85" r:id="rId2"/>
    <p:sldId id="487" r:id="rId3"/>
    <p:sldId id="488" r:id="rId4"/>
    <p:sldId id="490" r:id="rId5"/>
    <p:sldId id="489" r:id="rId6"/>
    <p:sldId id="493" r:id="rId7"/>
    <p:sldId id="492" r:id="rId8"/>
    <p:sldId id="484" r:id="rId9"/>
    <p:sldId id="481" r:id="rId10"/>
    <p:sldId id="288" r:id="rId11"/>
    <p:sldId id="496" r:id="rId12"/>
    <p:sldId id="495" r:id="rId13"/>
    <p:sldId id="494" r:id="rId14"/>
    <p:sldId id="480" r:id="rId1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436A2D-C5E4-AF91-E162-DCBB7284C820}" name="Nancy Thomas" initials="NT" userId="S::nthomas@aacu.org::9a96f0de-e4ae-4923-a3bb-2ecfbda98da8" providerId="AD"/>
  <p188:author id="{AA6F44AE-7C8A-BCB1-A3BD-CD9DCA4A8539}" name="Anna Dodson" initials="AD" userId="S::adodson@aacu.org::d27b79f6-9715-4b80-b19b-a7ca1d54f2c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BB5"/>
    <a:srgbClr val="78206E"/>
    <a:srgbClr val="BBB1CA"/>
    <a:srgbClr val="5B205E"/>
    <a:srgbClr val="CB323B"/>
    <a:srgbClr val="F8DA64"/>
    <a:srgbClr val="FDC8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8"/>
    <p:restoredTop sz="90639" autoAdjust="0"/>
  </p:normalViewPr>
  <p:slideViewPr>
    <p:cSldViewPr snapToGrid="0">
      <p:cViewPr>
        <p:scale>
          <a:sx n="98" d="100"/>
          <a:sy n="98" d="100"/>
        </p:scale>
        <p:origin x="248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10C8C5-9548-4132-A94E-4C2ECD06D8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15" tIns="47107" rIns="94215" bIns="47107" rtlCol="0"/>
          <a:lstStyle>
            <a:lvl1pPr algn="l">
              <a:defRPr sz="1200"/>
            </a:lvl1pPr>
          </a:lstStyle>
          <a:p>
            <a:r>
              <a:rPr lang="en-US"/>
              <a:t>Sankofa Session at AACU AM 2025 with Diaz and Fitzgerald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2261C-90DD-4C09-80D6-6224BE9A82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15" tIns="47107" rIns="94215" bIns="47107" rtlCol="0"/>
          <a:lstStyle>
            <a:lvl1pPr algn="r">
              <a:defRPr sz="1200"/>
            </a:lvl1pPr>
          </a:lstStyle>
          <a:p>
            <a:fld id="{DBB03532-FA21-4FC2-963D-3830BCD82488}" type="datetimeFigureOut">
              <a:rPr lang="en-US" smtClean="0"/>
              <a:t>1/21/25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A2805-BB90-40BB-A96E-0AAACA3232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15" tIns="47107" rIns="94215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B41B8-8623-4904-B7B3-2AFD6BE0DA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15" tIns="47107" rIns="94215" bIns="47107" rtlCol="0" anchor="b"/>
          <a:lstStyle>
            <a:lvl1pPr algn="r">
              <a:defRPr sz="1200"/>
            </a:lvl1pPr>
          </a:lstStyle>
          <a:p>
            <a:fld id="{447E9A25-0108-4A59-8233-8397AE17C4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92990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15" tIns="47107" rIns="94215" bIns="47107" rtlCol="0"/>
          <a:lstStyle>
            <a:lvl1pPr algn="l">
              <a:defRPr sz="1200"/>
            </a:lvl1pPr>
          </a:lstStyle>
          <a:p>
            <a:r>
              <a:rPr lang="en-US"/>
              <a:t>Sankofa Session at AACU AM 2025 with Diaz and Fitzgerald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15" tIns="47107" rIns="94215" bIns="47107" rtlCol="0"/>
          <a:lstStyle>
            <a:lvl1pPr algn="r">
              <a:defRPr sz="1200"/>
            </a:lvl1pPr>
          </a:lstStyle>
          <a:p>
            <a:fld id="{D8D7DF72-9866-C84B-BC02-1AD0BF5A2AD5}" type="datetimeFigureOut">
              <a:rPr lang="en-US" smtClean="0"/>
              <a:t>1/21/25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5" tIns="47107" rIns="94215" bIns="471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15" tIns="47107" rIns="94215" bIns="471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15" tIns="47107" rIns="94215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15" tIns="47107" rIns="94215" bIns="47107" rtlCol="0" anchor="b"/>
          <a:lstStyle>
            <a:lvl1pPr algn="r">
              <a:defRPr sz="1200"/>
            </a:lvl1pPr>
          </a:lstStyle>
          <a:p>
            <a:fld id="{F606ECFC-5D4C-9148-8053-7B374C61E9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828364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wi_language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Ghana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subtitle was: Mitigating Bias, Building Dialogues, and Preparing Post-election Conversations, </a:t>
            </a: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Reason we call it Sankofa is a word in the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3" tooltip="Twi language"/>
              </a:rPr>
              <a:t>Twi language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of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4" tooltip="Ghana"/>
              </a:rPr>
              <a:t>Ghana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meaning “to retrieve" (literally "go back and get"; 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san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- to return;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- to go;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- to fetch, to seek and take) 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Sankofa Session at AACU AM 2025 with Diaz and Fitzgerald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23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400" dirty="0"/>
              <a:t>Goal: now that you’ve lived through 2024, here’s a way to approach political conversations drafting from Sustained Dialogue resources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1400" dirty="0"/>
              <a:t>Framing identity sheet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1400" dirty="0"/>
              <a:t>Mini-series samples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1400" dirty="0"/>
              <a:t>Intent vs. impact (maybe with media/bias examples) 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1400" dirty="0"/>
              <a:t>(maybe </a:t>
            </a:r>
            <a:r>
              <a:rPr lang="en-US" sz="1400" dirty="0" err="1"/>
              <a:t>multipartiality</a:t>
            </a:r>
            <a:r>
              <a:rPr lang="en-US" sz="1400" dirty="0"/>
              <a:t> handout?)</a:t>
            </a:r>
          </a:p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9E408014-D0CC-4422-BEA2-8A61720D925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Sankofa Session at AACU AM 2025 with Diaz and Fitzgerald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2B03B-990E-477E-874D-8D43B420E7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57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9E408014-D0CC-4422-BEA2-8A61720D925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Sankofa Session at AACU AM 2025 with Diaz and Fitzgerald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2B03B-990E-477E-874D-8D43B420E7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73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Political IdentiTree: How social identities provide a lens to understand who we are &amp; the impact of our political actions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Dr. Carah Ong Whaley, associate director, JMU Civic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 Madison University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024E4DD-EE01-4F0A-BE1E-D6D3B88356F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Sankofa Session at AACU AM 2025 with Diaz and Fitzgerald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3D3F8-3FC9-4D2C-AE3D-C00BCFA375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388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9E408014-D0CC-4422-BEA2-8A61720D925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Sankofa Session at AACU AM 2025 with Diaz and Fitzgerald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2B03B-990E-477E-874D-8D43B420E7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78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024E4DD-EE01-4F0A-BE1E-D6D3B88356F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Sankofa Session at AACU AM 2025 with Diaz and Fitzgerald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3D3F8-3FC9-4D2C-AE3D-C00BCFA375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8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fontAlgn="base"/>
            <a:r>
              <a:rPr lang="en-US" b="1" dirty="0"/>
              <a:t>(4 minutes) Welcome, Facilitator Intros</a:t>
            </a:r>
            <a:endParaRPr lang="en-US" dirty="0"/>
          </a:p>
          <a:p>
            <a:pPr fontAlgn="base"/>
            <a:r>
              <a:rPr lang="en-US" b="1" dirty="0"/>
              <a:t>(8 min) CONNECT:</a:t>
            </a:r>
            <a:endParaRPr lang="en-US" dirty="0"/>
          </a:p>
          <a:p>
            <a:pPr lvl="1" fontAlgn="base"/>
            <a:r>
              <a:rPr lang="en-US" b="1" dirty="0"/>
              <a:t>Take a moment to think</a:t>
            </a:r>
            <a:endParaRPr lang="en-US" dirty="0"/>
          </a:p>
          <a:p>
            <a:pPr lvl="1" fontAlgn="base"/>
            <a:r>
              <a:rPr lang="en-US" b="1" dirty="0"/>
              <a:t>Move to groups of 2-3, </a:t>
            </a:r>
            <a:endParaRPr lang="en-US" dirty="0"/>
          </a:p>
          <a:p>
            <a:pPr lvl="2" fontAlgn="base"/>
            <a:r>
              <a:rPr lang="en-US" dirty="0"/>
              <a:t>Name, home institution or town</a:t>
            </a:r>
          </a:p>
          <a:p>
            <a:pPr lvl="2" fontAlgn="base"/>
            <a:r>
              <a:rPr lang="en-US" dirty="0"/>
              <a:t>What brought you to this workshop? </a:t>
            </a:r>
          </a:p>
          <a:p>
            <a:pPr lvl="2" fontAlgn="base"/>
            <a:r>
              <a:rPr lang="en-US" dirty="0"/>
              <a:t>What’s one thing looking back in the last 5 years that gives you hope in terms of progress for a community in which you participate?”</a:t>
            </a:r>
          </a:p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173BD69-D448-4396-9F77-DFAC0A62C7D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Sankofa Session at AACU AM 2025 with Diaz and Fitzgerald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37B59-DD43-490A-AFAB-6B68B09A9F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378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AGENDA: (total 55 min) </a:t>
            </a:r>
          </a:p>
          <a:p>
            <a:endParaRPr lang="en-US" dirty="0"/>
          </a:p>
          <a:p>
            <a:r>
              <a:rPr lang="en-US" dirty="0"/>
              <a:t>Connecting (5min)</a:t>
            </a:r>
          </a:p>
          <a:p>
            <a:r>
              <a:rPr lang="en-US" dirty="0"/>
              <a:t>Agenda review (2 min)</a:t>
            </a:r>
          </a:p>
          <a:p>
            <a:r>
              <a:rPr lang="en-US" dirty="0"/>
              <a:t>Looking back on 5 years (5 min)</a:t>
            </a:r>
          </a:p>
          <a:p>
            <a:r>
              <a:rPr lang="en-US" dirty="0"/>
              <a:t>Community Summaries </a:t>
            </a:r>
          </a:p>
          <a:p>
            <a:r>
              <a:rPr lang="en-US" dirty="0"/>
              <a:t>	Case study  - 5 min</a:t>
            </a:r>
          </a:p>
          <a:p>
            <a:r>
              <a:rPr lang="en-US" dirty="0"/>
              <a:t>	Your experience - 10 min</a:t>
            </a:r>
          </a:p>
          <a:p>
            <a:r>
              <a:rPr lang="en-US" dirty="0"/>
              <a:t>Moving Forward (10 min)</a:t>
            </a:r>
          </a:p>
          <a:p>
            <a:r>
              <a:rPr lang="en-US" dirty="0"/>
              <a:t>Sustained intergroup engagement: proven (5 min)</a:t>
            </a:r>
          </a:p>
          <a:p>
            <a:r>
              <a:rPr lang="en-US" dirty="0"/>
              <a:t>Recognizing the long tail of change/assessment (5 min)</a:t>
            </a:r>
          </a:p>
          <a:p>
            <a:r>
              <a:rPr lang="en-US" dirty="0"/>
              <a:t>Appendices/ Tool Kit provided by SD (8 min)</a:t>
            </a: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173BD69-D448-4396-9F77-DFAC0A62C7D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Sankofa Session at AACU AM 2025 with Diaz and Fitzgerald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37B59-DD43-490A-AFAB-6B68B09A9F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52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b="1" dirty="0"/>
              <a:t>Looking back -  </a:t>
            </a:r>
            <a:r>
              <a:rPr lang="en-US" sz="1200" b="1" dirty="0"/>
              <a:t>(5 mins) Sharing Your Look Back on the Last 5 Years (5 minutes)</a:t>
            </a:r>
          </a:p>
          <a:p>
            <a:pPr lvl="3" fontAlgn="base"/>
            <a:endParaRPr lang="en-US" b="1" dirty="0"/>
          </a:p>
          <a:p>
            <a:pPr lvl="3" fontAlgn="base"/>
            <a:r>
              <a:rPr lang="en-US" b="1" dirty="0"/>
              <a:t>Sample prompts to help:</a:t>
            </a:r>
          </a:p>
          <a:p>
            <a:pPr lvl="4" fontAlgn="base"/>
            <a:r>
              <a:rPr lang="en-US" dirty="0"/>
              <a:t>How have you told the story of your campus’ response to the justice movements that sparked in 2020?</a:t>
            </a:r>
          </a:p>
          <a:p>
            <a:pPr lvl="4" fontAlgn="base"/>
            <a:r>
              <a:rPr lang="en-US" dirty="0"/>
              <a:t>What something you saw that was new?</a:t>
            </a:r>
          </a:p>
          <a:p>
            <a:pPr lvl="4" fontAlgn="base"/>
            <a:endParaRPr lang="en-US" dirty="0"/>
          </a:p>
          <a:p>
            <a:pPr lvl="4" fontAlgn="base"/>
            <a:r>
              <a:rPr lang="en-US" dirty="0"/>
              <a:t>What’s your narrative of progress since 2020 locally? What did you witness?</a:t>
            </a:r>
          </a:p>
          <a:p>
            <a:pPr lvl="4" fontAlgn="base"/>
            <a:r>
              <a:rPr lang="en-US" dirty="0"/>
              <a:t>Based on what you saw anecdotally and any assessment that you’ve seen from your campus, what’s the story of progress that can be told? </a:t>
            </a:r>
          </a:p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173BD69-D448-4396-9F77-DFAC0A62C7D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Sankofa Session at AACU AM 2025 with Diaz and Fitzgerald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37B59-DD43-490A-AFAB-6B68B09A9F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51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CASE Study: (AD 5 minutes)</a:t>
            </a:r>
          </a:p>
          <a:p>
            <a:pPr fontAlgn="base"/>
            <a:r>
              <a:rPr lang="en-US" dirty="0"/>
              <a:t>The </a:t>
            </a:r>
            <a:r>
              <a:rPr lang="en-US" b="1" dirty="0"/>
              <a:t>components</a:t>
            </a:r>
            <a:r>
              <a:rPr lang="en-US" dirty="0"/>
              <a:t> used in our Community Grassroots Response: </a:t>
            </a:r>
          </a:p>
          <a:p>
            <a:pPr rtl="0" fontAlgn="base"/>
            <a:r>
              <a:rPr lang="en-US" b="1" dirty="0"/>
              <a:t>Background</a:t>
            </a:r>
            <a:r>
              <a:rPr lang="en-US" dirty="0"/>
              <a:t> Launched in spring 2020 </a:t>
            </a:r>
          </a:p>
          <a:p>
            <a:pPr rtl="0" fontAlgn="base"/>
            <a:r>
              <a:rPr lang="en-US" dirty="0"/>
              <a:t>Grassroots leadership team stepped forward </a:t>
            </a:r>
          </a:p>
          <a:p>
            <a:pPr rtl="0" fontAlgn="base"/>
            <a:r>
              <a:rPr lang="en-US" dirty="0"/>
              <a:t>40 faculty and staff in working groups and approximately 100 students launching a social media campaign and advocating for curricular change</a:t>
            </a:r>
          </a:p>
          <a:p>
            <a:pPr lvl="2" fontAlgn="base"/>
            <a:endParaRPr lang="en-US" dirty="0"/>
          </a:p>
          <a:p>
            <a:pPr lvl="2" fontAlgn="base"/>
            <a:r>
              <a:rPr lang="en-US" dirty="0"/>
              <a:t>about what ANRJ looked like at SAC, context of institution (PWI, Catholic)  grassroots community response</a:t>
            </a:r>
          </a:p>
          <a:p>
            <a:pPr lvl="2" fontAlgn="base"/>
            <a:r>
              <a:rPr lang="en-US" dirty="0"/>
              <a:t>Leadership Team, initial working groups (e.g. affinity dialogue model, curricular, co-curricular, parenting and resource groups, policy review) </a:t>
            </a:r>
          </a:p>
          <a:p>
            <a:pPr lvl="2" fontAlgn="base"/>
            <a:r>
              <a:rPr lang="en-US" dirty="0"/>
              <a:t>Strengths: An inclusive movement. Shared leadership and empowering </a:t>
            </a:r>
          </a:p>
          <a:p>
            <a:pPr lvl="2" fontAlgn="base"/>
            <a:r>
              <a:rPr lang="en-US" dirty="0"/>
              <a:t>Limitations: Sustaining (bent under the weight) Doing vs. communicating about the doing… </a:t>
            </a:r>
          </a:p>
          <a:p>
            <a:pPr lvl="2" fontAlgn="base"/>
            <a:r>
              <a:rPr lang="en-US" dirty="0"/>
              <a:t>2023 Inventory and report as a way to maintain community momentum (“long tail later)</a:t>
            </a:r>
          </a:p>
          <a:p>
            <a:pPr lvl="3" fontAlgn="base"/>
            <a:endParaRPr lang="en-US" b="1" dirty="0"/>
          </a:p>
          <a:p>
            <a:pPr lvl="2" fontAlgn="base"/>
            <a:r>
              <a:rPr lang="en-US" dirty="0"/>
              <a:t>Current research shared separately</a:t>
            </a:r>
          </a:p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173BD69-D448-4396-9F77-DFAC0A62C7D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Sankofa Session at AACU AM 2025 with Diaz and Fitzgerald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37B59-DD43-490A-AFAB-6B68B09A9F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49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10 minutes (RF with AD) </a:t>
            </a:r>
          </a:p>
          <a:p>
            <a:r>
              <a:rPr lang="en-US" dirty="0"/>
              <a:t>Explain instructions, Fold and tear bottom half. Post the top half for Rhonda to lead gallery walk.</a:t>
            </a:r>
          </a:p>
          <a:p>
            <a:r>
              <a:rPr lang="en-US" dirty="0"/>
              <a:t>Drop the bottom half to Ande to review/sort for themes and assessment lessons learned</a:t>
            </a:r>
          </a:p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173BD69-D448-4396-9F77-DFAC0A62C7D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Sankofa Session at AACU AM 2025 with Diaz and Fitzgerald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37B59-DD43-490A-AFAB-6B68B09A9F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792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lvl="1" fontAlgn="base"/>
            <a:r>
              <a:rPr lang="en-US" sz="1400" b="1" dirty="0"/>
              <a:t>Moving Forward: Large group convo (RF lead total of 10 min?)</a:t>
            </a:r>
          </a:p>
          <a:p>
            <a:pPr lvl="1" fontAlgn="base"/>
            <a:endParaRPr lang="en-US" sz="1400" dirty="0"/>
          </a:p>
          <a:p>
            <a:pPr lvl="2" fontAlgn="base"/>
            <a:r>
              <a:rPr lang="en-US" sz="1400" dirty="0"/>
              <a:t>What types of ongoing intergroup contact (i.e. service, dialogue groups) would you like to see to look back together and illuminate different perspectives on political progress?</a:t>
            </a:r>
          </a:p>
          <a:p>
            <a:pPr lvl="2" fontAlgn="base"/>
            <a:br>
              <a:rPr lang="en-US" sz="1400" dirty="0"/>
            </a:br>
            <a:endParaRPr lang="en-US" sz="1400" dirty="0"/>
          </a:p>
          <a:p>
            <a:pPr lvl="2" fontAlgn="base"/>
            <a:r>
              <a:rPr lang="en-US" sz="1400" dirty="0"/>
              <a:t>What 1-2 transformative initiatives can my campus take? (e.g media lit courses or ongoing intergroups service or dialogues etc.) What’s 1-2 steps I can take to encourage that?  (i.e. go for coffee with faculty senate president to plant seeds or staffing)</a:t>
            </a:r>
          </a:p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173BD69-D448-4396-9F77-DFAC0A62C7D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Sankofa Session at AACU AM 2025 with Diaz and Fitzgerald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37B59-DD43-490A-AFAB-6B68B09A9F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30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the case that there are decades of assessment that this works…) (AD under 5 minutes) </a:t>
            </a: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173BD69-D448-4396-9F77-DFAC0A62C7D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Sankofa Session at AACU AM 2025 with Diaz and Fitzgerald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37B59-DD43-490A-AFAB-6B68B09A9F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57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dirty="0"/>
              <a:t>Name the “long tail”. Anecdotal gave me hunches. Year’s later, happy to share assessment. (AD in 5 minutes)</a:t>
            </a:r>
          </a:p>
          <a:p>
            <a:pPr rtl="0" fontAlgn="base"/>
            <a:r>
              <a:rPr lang="en-US" dirty="0"/>
              <a:t>ANRJ Launched in spring 2020 </a:t>
            </a:r>
          </a:p>
          <a:p>
            <a:pPr rtl="0" fontAlgn="base"/>
            <a:r>
              <a:rPr lang="en-US" dirty="0"/>
              <a:t>Grassroots leadership team stepped forward </a:t>
            </a:r>
          </a:p>
          <a:p>
            <a:pPr rtl="0" fontAlgn="base"/>
            <a:r>
              <a:rPr lang="en-US" dirty="0"/>
              <a:t>40 faculty and staff in working groups and approximately 100 students launching a social media campaign and advocating for curricular change </a:t>
            </a:r>
          </a:p>
          <a:p>
            <a:pPr rtl="0" fontAlgn="base"/>
            <a:endParaRPr lang="en-US" dirty="0"/>
          </a:p>
          <a:p>
            <a:pPr rtl="0" fontAlgn="base"/>
            <a:r>
              <a:rPr lang="en-US" dirty="0"/>
              <a:t>Assessment began in 2022 with Campus Inventory (community reflection led to in broad campus inventory)</a:t>
            </a:r>
            <a:r>
              <a:rPr lang="en-US" b="1" dirty="0"/>
              <a:t> CREATE SUMMARY</a:t>
            </a:r>
          </a:p>
          <a:p>
            <a:pPr rtl="0" fontAlgn="base"/>
            <a:r>
              <a:rPr lang="en-US" b="1" dirty="0"/>
              <a:t>In 2024 the CDO retired from the college and applied for an IRB approved research study…. Collected data over the last month and preliminary findings are in process. Also anecdotally, </a:t>
            </a:r>
            <a:endParaRPr lang="en-US" dirty="0"/>
          </a:p>
          <a:p>
            <a:pPr lvl="1" rtl="0" fontAlgn="base"/>
            <a:endParaRPr lang="en-US" b="1" dirty="0"/>
          </a:p>
          <a:p>
            <a:pPr lvl="1" rtl="0" fontAlgn="base"/>
            <a:r>
              <a:rPr lang="en-US" b="1" dirty="0"/>
              <a:t>Anecdotal “stories”, surveys, and more</a:t>
            </a:r>
          </a:p>
          <a:p>
            <a:pPr lvl="2" rtl="0" fontAlgn="base"/>
            <a:r>
              <a:rPr lang="en-US" b="1" dirty="0"/>
              <a:t>Story 1</a:t>
            </a:r>
            <a:r>
              <a:rPr lang="en-US" dirty="0"/>
              <a:t>: Faculty take Civil Rights Tour (GA, AL, TN)</a:t>
            </a:r>
            <a:endParaRPr lang="en-US" b="1" dirty="0"/>
          </a:p>
          <a:p>
            <a:pPr lvl="2" rtl="0" fontAlgn="base"/>
            <a:r>
              <a:rPr lang="en-US" b="1" dirty="0"/>
              <a:t>Story 2:</a:t>
            </a:r>
            <a:r>
              <a:rPr lang="en-US" dirty="0"/>
              <a:t> Racial equity parenting group from alumni and faculty</a:t>
            </a:r>
          </a:p>
          <a:p>
            <a:pPr lvl="2" rtl="0" fontAlgn="base"/>
            <a:r>
              <a:rPr lang="en-US" b="1" dirty="0"/>
              <a:t>Story 3:</a:t>
            </a:r>
            <a:r>
              <a:rPr lang="en-US" dirty="0"/>
              <a:t> Inventory toward</a:t>
            </a:r>
            <a:r>
              <a:rPr lang="en-US" b="1" dirty="0"/>
              <a:t> </a:t>
            </a:r>
            <a:r>
              <a:rPr lang="en-US" dirty="0"/>
              <a:t>Curricular reform – new College wide Learning Outcome on Equity</a:t>
            </a:r>
          </a:p>
          <a:p>
            <a:pPr lvl="2" rtl="0" fontAlgn="base"/>
            <a:r>
              <a:rPr lang="en-US" dirty="0"/>
              <a:t>Equity in Retention Institute and Recommendations… my successor the Senior Inclusion Officer…leading that work…</a:t>
            </a:r>
          </a:p>
          <a:p>
            <a:pPr lvl="2" rtl="0" fontAlgn="base"/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09C891B-3056-4A8B-AF83-464D3D35009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Sankofa Session at AACU AM 2025 with Diaz and Fitzgerald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A8797-A161-4329-AA15-D2E3F2A8C1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5FFB-A12C-251C-750B-07EB4751C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1F2D2-FBA6-262A-D696-66F0F71D3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519D1-C324-F38C-1BA4-A45ACEA4F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C972-4843-D842-9E24-5011F9455E2B}" type="datetimeFigureOut">
              <a:rPr lang="en-US" smtClean="0"/>
              <a:t>1/21/25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7FA89-3A27-C4EF-DA12-030EB168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45084-FA41-EEB5-389F-BBA577A8A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AB92-4642-2540-9276-147FFB1AB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4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F0B2-1BD3-C0D7-6AA5-950B264D6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60235-7AEB-BE60-6FF3-BE2346E25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C13C2-A2C2-E599-B373-A0AFFAE48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C972-4843-D842-9E24-5011F9455E2B}" type="datetimeFigureOut">
              <a:rPr lang="en-US" smtClean="0"/>
              <a:t>1/21/25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D1DF4-1C8D-106B-624B-14643C53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A227D-4DF6-545A-51B7-D10C7B8B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AB92-4642-2540-9276-147FFB1AB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85A952-ADEB-2050-4632-73AC2211AC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AC29AA-B328-8051-2027-C7028EF1E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29C68-6D71-98FD-0C9B-710505E3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C972-4843-D842-9E24-5011F9455E2B}" type="datetimeFigureOut">
              <a:rPr lang="en-US" smtClean="0"/>
              <a:t>1/21/25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441EB-4525-566A-64F5-EFC206880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8A775-94FF-6A62-6BCD-F0C7D9C1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AB92-4642-2540-9276-147FFB1AB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242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>
            <a:extLst>
              <a:ext uri="{FF2B5EF4-FFF2-40B4-BE49-F238E27FC236}">
                <a16:creationId xmlns:a16="http://schemas.microsoft.com/office/drawing/2014/main" id="{9C4B6741-59FC-006C-B3CC-969E55F45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881" y="458634"/>
            <a:ext cx="102122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lang="es-MX" sz="6000">
                <a:solidFill>
                  <a:schemeClr val="bg1"/>
                </a:solidFill>
                <a:latin typeface="Gotham Bold" pitchFamily="50" charset="0"/>
                <a:ea typeface="+mn-ea"/>
                <a:cs typeface="Gotham Bold" pitchFamily="50" charset="0"/>
              </a:defRPr>
            </a:lvl1pPr>
          </a:lstStyle>
          <a:p>
            <a:pPr marL="0" lvl="0" algn="ctr"/>
            <a:br>
              <a:rPr lang="es-MX" dirty="0"/>
            </a:br>
            <a:endParaRPr lang="es-MX" dirty="0"/>
          </a:p>
        </p:txBody>
      </p:sp>
      <p:sp>
        <p:nvSpPr>
          <p:cNvPr id="3" name="Marcador de texto 9">
            <a:extLst>
              <a:ext uri="{FF2B5EF4-FFF2-40B4-BE49-F238E27FC236}">
                <a16:creationId xmlns:a16="http://schemas.microsoft.com/office/drawing/2014/main" id="{F11D0328-E527-EAB1-890B-7B2AEBD3DE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76705" y="3589415"/>
            <a:ext cx="84385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s-MX" sz="2800" dirty="0">
                <a:latin typeface="Gotham Bold" pitchFamily="50" charset="0"/>
                <a:cs typeface="Gotham Bold" pitchFamily="50" charset="0"/>
              </a:defRPr>
            </a:lvl1pPr>
          </a:lstStyle>
          <a:p>
            <a:pPr marL="0" lvl="0" algn="ctr"/>
            <a:endParaRPr lang="es-MX" dirty="0"/>
          </a:p>
          <a:p>
            <a:pPr marL="0" lvl="0" algn="ctr"/>
            <a:endParaRPr lang="es-MX" dirty="0"/>
          </a:p>
          <a:p>
            <a:pPr marL="0" lvl="0"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9053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C86B6-E2F0-025B-C795-5DCD5566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F1A98-50CB-9A3B-3233-D049941D7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817BA-910D-3B22-180E-846B45198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C972-4843-D842-9E24-5011F9455E2B}" type="datetimeFigureOut">
              <a:rPr lang="en-US" smtClean="0"/>
              <a:t>1/21/25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C7397-E240-0CFF-4033-2D4BB3A12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6415C-34ED-F9B1-383F-101C56872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AB92-4642-2540-9276-147FFB1AB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7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77074-87AA-491A-3DBB-2C8342C4A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2C9AC-BC8E-17BE-2492-55695ED28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DB8E3-06FC-0E46-A334-6E9ACF93F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C972-4843-D842-9E24-5011F9455E2B}" type="datetimeFigureOut">
              <a:rPr lang="en-US" smtClean="0"/>
              <a:t>1/21/25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47909-20CA-D8B9-40A3-0701EF038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D23DD-CE93-F159-A86B-396E8B9D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AB92-4642-2540-9276-147FFB1AB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48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CFD1F-A0D0-BAEC-BC62-38A5BACC4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2797E-DEBA-B28F-C7F2-C664BC5814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137A1-2A93-7340-B8C9-F120E4A96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EEE6E-F6A3-4B3C-3F82-CAF83A09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C972-4843-D842-9E24-5011F9455E2B}" type="datetimeFigureOut">
              <a:rPr lang="en-US" smtClean="0"/>
              <a:t>1/21/25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494D5-3A6D-767D-F382-FCAD5946F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BC689-5E4B-5B97-CC64-0C8A26B5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AB92-4642-2540-9276-147FFB1AB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11296-0237-7129-AEF8-742195F03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15670-1A17-1396-51C3-1C5F3FBCB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95B7A-8ED0-FDBE-42B8-BC83D8192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14511D-CA22-F783-10F4-3ACDC2776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E76AED-257A-315C-B3BE-B1A38E6A4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68D28F-81F7-F290-79A3-31166BEF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C972-4843-D842-9E24-5011F9455E2B}" type="datetimeFigureOut">
              <a:rPr lang="en-US" smtClean="0"/>
              <a:t>1/21/25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243B77-AD8C-781E-EA59-61A66E6A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2A5802-EF98-9F76-53C8-C8A5272B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AB92-4642-2540-9276-147FFB1AB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4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C8640-70F9-1BB9-BD05-ED61C2556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98D0E-10AB-255D-9CE6-89E84F3F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C972-4843-D842-9E24-5011F9455E2B}" type="datetimeFigureOut">
              <a:rPr lang="en-US" smtClean="0"/>
              <a:t>1/21/25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4A227-731C-9AB2-BF94-F966A26E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1265C-271A-99B7-1CFC-502D439EC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AB92-4642-2540-9276-147FFB1AB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9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92B04C-B81B-42E2-47BD-7F7F65A3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C972-4843-D842-9E24-5011F9455E2B}" type="datetimeFigureOut">
              <a:rPr lang="en-US" smtClean="0"/>
              <a:t>1/21/25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A4DC94-65C4-2764-C9DC-D5EFF5D94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7DCCB-AECA-D019-DC42-B6C99435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AB92-4642-2540-9276-147FFB1AB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9F6D2-B234-C5BF-D5CF-FEB139307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BB735-7032-EDB6-A7A1-A973BF412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74145-D3DB-1A7A-C2AF-EAA8FC0AD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49FF2-BCC0-3BD5-8D3C-D15C61E4B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C972-4843-D842-9E24-5011F9455E2B}" type="datetimeFigureOut">
              <a:rPr lang="en-US" smtClean="0"/>
              <a:t>1/21/25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22FB7-2C48-D9A6-2D5C-7480871EF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C33E9-A499-2E7C-455C-388C07DEE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AB92-4642-2540-9276-147FFB1AB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2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4B8A1-AA83-B9CE-EC38-80F1EBB03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B33757-2FA6-906D-EDC7-3B106D5D5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F8E54-B99A-BEAB-93D4-E96C13721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219F4-B81B-F6B7-306B-C50B5418A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C972-4843-D842-9E24-5011F9455E2B}" type="datetimeFigureOut">
              <a:rPr lang="en-US" smtClean="0"/>
              <a:t>1/21/25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BFC0C-660D-8B10-4BED-A778AE40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AAB4E-BBC1-20BB-7A69-6F1537F60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AB92-4642-2540-9276-147FFB1AB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3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220518-A9E3-7B45-C2CD-18D3B76AB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56B2C-9EC7-98BD-0EFE-94D35A6B3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D61E7-9E35-8863-02EA-18BC5A182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6C972-4843-D842-9E24-5011F9455E2B}" type="datetimeFigureOut">
              <a:rPr lang="en-US" smtClean="0"/>
              <a:t>1/22/25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5F869-690E-2321-B373-8ECC63ED8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214D1-98D6-9C07-B045-AD3BFE4A1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3AAB92-4642-2540-9276-147FFB1AB4F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cartoon image of a leaf and sun&#10;&#10;AI-generated content may be incorrect.">
            <a:extLst>
              <a:ext uri="{FF2B5EF4-FFF2-40B4-BE49-F238E27FC236}">
                <a16:creationId xmlns:a16="http://schemas.microsoft.com/office/drawing/2014/main" id="{712AF448-0161-F84E-233E-DBFC4DF0E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r="53477" b="47750"/>
          <a:stretch/>
        </p:blipFill>
        <p:spPr>
          <a:xfrm>
            <a:off x="1" y="52606"/>
            <a:ext cx="686383" cy="679715"/>
          </a:xfrm>
          <a:prstGeom prst="rect">
            <a:avLst/>
          </a:prstGeom>
        </p:spPr>
      </p:pic>
      <p:pic>
        <p:nvPicPr>
          <p:cNvPr id="10" name="Picture 9" descr="A logo with blue text&#10;&#10;AI-generated content may be incorrect.">
            <a:extLst>
              <a:ext uri="{FF2B5EF4-FFF2-40B4-BE49-F238E27FC236}">
                <a16:creationId xmlns:a16="http://schemas.microsoft.com/office/drawing/2014/main" id="{B8D3FB32-B150-9B04-6D66-2FC3A948F9B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842171" y="-97396"/>
            <a:ext cx="1349828" cy="8297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22ACE5-D427-75F3-287D-C847D2801B7A}"/>
              </a:ext>
            </a:extLst>
          </p:cNvPr>
          <p:cNvSpPr txBox="1"/>
          <p:nvPr userDrawn="1"/>
        </p:nvSpPr>
        <p:spPr>
          <a:xfrm>
            <a:off x="-1" y="577336"/>
            <a:ext cx="68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Tree of Light</a:t>
            </a:r>
          </a:p>
          <a:p>
            <a:pPr algn="ctr"/>
            <a:r>
              <a:rPr lang="en-US" sz="800" dirty="0"/>
              <a:t>Consulting</a:t>
            </a:r>
          </a:p>
          <a:p>
            <a:pPr algn="ctr"/>
            <a:r>
              <a:rPr lang="en-US" sz="800" dirty="0"/>
              <a:t>Guild</a:t>
            </a:r>
          </a:p>
        </p:txBody>
      </p:sp>
    </p:spTree>
    <p:extLst>
      <p:ext uri="{BB962C8B-B14F-4D97-AF65-F5344CB8AC3E}">
        <p14:creationId xmlns:p14="http://schemas.microsoft.com/office/powerpoint/2010/main" val="116491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Rhonda@sustaineddialogue.org" TargetMode="External"/><Relationship Id="rId4" Type="http://schemas.openxmlformats.org/officeDocument/2006/relationships/hyperlink" Target="mailto:andediaz@gmail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84A5-FEA9-45D7-B55A-4C967215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101" y="301999"/>
            <a:ext cx="10049691" cy="238760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Sankofa, looking back to move forward: 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</a:rPr>
              <a:t>Mitigating Bias, Building Dialogues, and Preparing for 2025 and Beyond</a:t>
            </a:r>
            <a:br>
              <a:rPr lang="en-US" sz="4400" b="1" dirty="0">
                <a:solidFill>
                  <a:schemeClr val="accent4">
                    <a:lumMod val="50000"/>
                  </a:schemeClr>
                </a:solidFill>
              </a:rPr>
            </a:br>
            <a:endParaRPr lang="en-US" sz="4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738022-93CC-4F83-B42C-C471F6578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0205" y="4168401"/>
            <a:ext cx="9144000" cy="2201290"/>
          </a:xfrm>
        </p:spPr>
        <p:txBody>
          <a:bodyPr>
            <a:normAutofit/>
          </a:bodyPr>
          <a:lstStyle/>
          <a:p>
            <a:pPr algn="r"/>
            <a:r>
              <a:rPr lang="en-US" sz="2800" u="sng" dirty="0"/>
              <a:t>Presented at the AAC&amp;U Annual Meeting, January 2025</a:t>
            </a:r>
          </a:p>
          <a:p>
            <a:pPr algn="r"/>
            <a:r>
              <a:rPr lang="en-US" sz="2800" dirty="0"/>
              <a:t>Presented by: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10D882-5620-408F-8FCC-066E7DD04347}"/>
              </a:ext>
            </a:extLst>
          </p:cNvPr>
          <p:cNvSpPr txBox="1"/>
          <p:nvPr/>
        </p:nvSpPr>
        <p:spPr>
          <a:xfrm>
            <a:off x="1293223" y="4939776"/>
            <a:ext cx="49987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b="1" dirty="0"/>
              <a:t>Ande Diaz, Ph.D. </a:t>
            </a:r>
          </a:p>
          <a:p>
            <a:r>
              <a:rPr lang="en-US" sz="2400" dirty="0"/>
              <a:t>Chief Diversity Officer, Emerita, </a:t>
            </a:r>
          </a:p>
          <a:p>
            <a:r>
              <a:rPr lang="en-US" sz="2400" dirty="0"/>
              <a:t>Saint Anselm College</a:t>
            </a:r>
          </a:p>
          <a:p>
            <a:r>
              <a:rPr lang="en-US" sz="2400" dirty="0"/>
              <a:t>VP of Tree of Light Consulting Guild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F25A0-E58B-4CC1-93CB-E435B53480E6}"/>
              </a:ext>
            </a:extLst>
          </p:cNvPr>
          <p:cNvSpPr txBox="1"/>
          <p:nvPr/>
        </p:nvSpPr>
        <p:spPr>
          <a:xfrm>
            <a:off x="7141458" y="5269046"/>
            <a:ext cx="40623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Rhonda Fitzgerald, </a:t>
            </a:r>
          </a:p>
          <a:p>
            <a:r>
              <a:rPr lang="en-US" sz="2400" dirty="0"/>
              <a:t>Executive Director</a:t>
            </a:r>
          </a:p>
          <a:p>
            <a:r>
              <a:rPr lang="en-US" sz="2400" dirty="0"/>
              <a:t>Sustained Dialogue Institute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B601F8-A9C6-584B-593B-564D5968A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208" y="1870450"/>
            <a:ext cx="2147123" cy="238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160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8A92A-8F08-686A-B983-A5277D5DB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8508" y="1505909"/>
            <a:ext cx="4153574" cy="1323479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50CA7-7121-A274-E809-6C9131479FBC}"/>
              </a:ext>
            </a:extLst>
          </p:cNvPr>
          <p:cNvSpPr txBox="1"/>
          <p:nvPr/>
        </p:nvSpPr>
        <p:spPr>
          <a:xfrm>
            <a:off x="441434" y="258756"/>
            <a:ext cx="1051559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effectLst/>
                <a:latin typeface="Gotham Bold" pitchFamily="2" charset="0"/>
              </a:rPr>
              <a:t>Taking the long view: tools for 2025 and beyond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accent4">
                  <a:lumMod val="75000"/>
                </a:schemeClr>
              </a:solidFill>
              <a:effectLst/>
              <a:latin typeface="Gotham Bold" pitchFamily="2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F0D3CD-BDD3-FC76-D9A1-0951FD09F03F}"/>
              </a:ext>
            </a:extLst>
          </p:cNvPr>
          <p:cNvSpPr/>
          <p:nvPr/>
        </p:nvSpPr>
        <p:spPr>
          <a:xfrm>
            <a:off x="441434" y="2829388"/>
            <a:ext cx="11080006" cy="32224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780702-718B-F627-B25F-EE2346181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36498"/>
            <a:ext cx="12188952" cy="634817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D5B8C771-EF80-4092-99E8-FB0E35C58A31}"/>
              </a:ext>
            </a:extLst>
          </p:cNvPr>
          <p:cNvSpPr txBox="1">
            <a:spLocks/>
          </p:cNvSpPr>
          <p:nvPr/>
        </p:nvSpPr>
        <p:spPr>
          <a:xfrm>
            <a:off x="632136" y="1505909"/>
            <a:ext cx="9922713" cy="4323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3200" dirty="0"/>
              <a:t>Sustained Dialogue tools to approach political conversations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3200" dirty="0"/>
              <a:t>Dialogue about media source guide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7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8A92A-8F08-686A-B983-A5277D5DB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8508" y="1505909"/>
            <a:ext cx="4153574" cy="1323479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50CA7-7121-A274-E809-6C9131479FBC}"/>
              </a:ext>
            </a:extLst>
          </p:cNvPr>
          <p:cNvSpPr txBox="1"/>
          <p:nvPr/>
        </p:nvSpPr>
        <p:spPr>
          <a:xfrm>
            <a:off x="441434" y="258756"/>
            <a:ext cx="1051559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effectLst/>
                <a:latin typeface="Gotham Bold" pitchFamily="2" charset="0"/>
              </a:rPr>
              <a:t>APPENDICES: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(sign-up sheet for specific interests/?)</a:t>
            </a:r>
          </a:p>
          <a:p>
            <a:endParaRPr lang="en-US" b="1" dirty="0">
              <a:solidFill>
                <a:schemeClr val="accent4">
                  <a:lumMod val="75000"/>
                </a:schemeClr>
              </a:solidFill>
              <a:effectLst/>
              <a:latin typeface="Gotham Bold" pitchFamily="2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F0D3CD-BDD3-FC76-D9A1-0951FD09F03F}"/>
              </a:ext>
            </a:extLst>
          </p:cNvPr>
          <p:cNvSpPr/>
          <p:nvPr/>
        </p:nvSpPr>
        <p:spPr>
          <a:xfrm>
            <a:off x="441434" y="1028197"/>
            <a:ext cx="11080006" cy="50236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780702-718B-F627-B25F-EE2346181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36498"/>
            <a:ext cx="12188952" cy="634817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D5B8C771-EF80-4092-99E8-FB0E35C58A31}"/>
              </a:ext>
            </a:extLst>
          </p:cNvPr>
          <p:cNvSpPr txBox="1">
            <a:spLocks/>
          </p:cNvSpPr>
          <p:nvPr/>
        </p:nvSpPr>
        <p:spPr>
          <a:xfrm>
            <a:off x="1034320" y="1505909"/>
            <a:ext cx="9922713" cy="3266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Political IdentiTree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Unconscious Bias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Media Bias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Tool Kit provided by Sustained Dialogue</a:t>
            </a:r>
          </a:p>
          <a:p>
            <a:pPr marL="1028700" lvl="1" indent="-571500" algn="l" fontAlgn="base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Intent vs. Impact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Racial Justice Network Inventory 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D319FF-42E0-474F-A1A2-6240698A605E}"/>
              </a:ext>
            </a:extLst>
          </p:cNvPr>
          <p:cNvSpPr txBox="1"/>
          <p:nvPr/>
        </p:nvSpPr>
        <p:spPr>
          <a:xfrm>
            <a:off x="670560" y="4772598"/>
            <a:ext cx="1085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Info: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Ande Diaz,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Ph.D.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andediaz@gmail.com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Phone: (781) 267-2017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Rhonda Fitzgerald: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Rhonda@sustaineddialogue.org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72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rt.googleusercontent.com/slidesz/AGV_vUfLbIwlzseuOd7kNb48orCz9VERtgDLfurCdIaekhhqV4u8UfYIJnjcj49EMKL1E-0WghNJRr2tBdSs5e_KzhHwoMWMcJmQUd9Q7swloNhgm-AdjANWF4fHNSPeJ3J8G-KeeyJPpvQfu4rLI3yaGw=nw?key=y7Y1QIo0LZeIWUMDRx0AnYyF">
            <a:extLst>
              <a:ext uri="{FF2B5EF4-FFF2-40B4-BE49-F238E27FC236}">
                <a16:creationId xmlns:a16="http://schemas.microsoft.com/office/drawing/2014/main" id="{3BD32CE2-D8E5-465F-9947-31863C8A9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7187FA-DF4E-4206-812C-5E96B8C368EB}"/>
              </a:ext>
            </a:extLst>
          </p:cNvPr>
          <p:cNvSpPr txBox="1"/>
          <p:nvPr/>
        </p:nvSpPr>
        <p:spPr>
          <a:xfrm>
            <a:off x="8124669" y="6205928"/>
            <a:ext cx="3777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James Madison University</a:t>
            </a:r>
          </a:p>
        </p:txBody>
      </p:sp>
    </p:spTree>
    <p:extLst>
      <p:ext uri="{BB962C8B-B14F-4D97-AF65-F5344CB8AC3E}">
        <p14:creationId xmlns:p14="http://schemas.microsoft.com/office/powerpoint/2010/main" val="550424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8A92A-8F08-686A-B983-A5277D5DB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8508" y="1505909"/>
            <a:ext cx="4153574" cy="1323479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50CA7-7121-A274-E809-6C9131479FBC}"/>
              </a:ext>
            </a:extLst>
          </p:cNvPr>
          <p:cNvSpPr txBox="1"/>
          <p:nvPr/>
        </p:nvSpPr>
        <p:spPr>
          <a:xfrm>
            <a:off x="441434" y="258756"/>
            <a:ext cx="937522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effectLst/>
                <a:latin typeface="Gotham Bold" pitchFamily="2" charset="0"/>
              </a:rPr>
              <a:t>Unconscious Bias 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F0D3CD-BDD3-FC76-D9A1-0951FD09F03F}"/>
              </a:ext>
            </a:extLst>
          </p:cNvPr>
          <p:cNvSpPr/>
          <p:nvPr/>
        </p:nvSpPr>
        <p:spPr>
          <a:xfrm>
            <a:off x="441434" y="1212863"/>
            <a:ext cx="11080006" cy="50236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en-US" sz="2400" b="1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Affinity Bias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we </a:t>
            </a:r>
            <a:r>
              <a:rPr lang="en-US" sz="2400" u="sng" dirty="0">
                <a:latin typeface="Arial Narrow" panose="020B0606020202030204" pitchFamily="34" charset="0"/>
              </a:rPr>
              <a:t>unconsciously prefer people who share qualities with us/someone we like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fontAlgn="base"/>
            <a:r>
              <a:rPr lang="en-US" sz="2400" b="1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Beauty Bias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many of us judge others harshly </a:t>
            </a:r>
            <a:r>
              <a:rPr lang="en-US" sz="2400" u="sng" dirty="0">
                <a:latin typeface="Arial Narrow" panose="020B0606020202030204" pitchFamily="34" charset="0"/>
              </a:rPr>
              <a:t>based on their physical attractiveness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fontAlgn="base"/>
            <a:r>
              <a:rPr lang="en-US" sz="2400" b="1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Conformity Bias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when our </a:t>
            </a:r>
            <a:r>
              <a:rPr lang="en-US" sz="2400" u="sng" dirty="0">
                <a:latin typeface="Arial Narrow" panose="020B0606020202030204" pitchFamily="34" charset="0"/>
              </a:rPr>
              <a:t>views are swayed too much by those of other people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fontAlgn="base"/>
            <a:r>
              <a:rPr lang="en-US" sz="2400" b="1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Confirmation Bias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people primarily </a:t>
            </a:r>
            <a:r>
              <a:rPr lang="en-US" sz="2400" u="sng" dirty="0">
                <a:latin typeface="Arial Narrow" panose="020B0606020202030204" pitchFamily="34" charset="0"/>
              </a:rPr>
              <a:t>search for bits of evidence that back up their opinions</a:t>
            </a:r>
            <a:r>
              <a:rPr lang="en-US" sz="2400" dirty="0">
                <a:latin typeface="Arial Narrow" panose="020B0606020202030204" pitchFamily="34" charset="0"/>
              </a:rPr>
              <a:t>, rather than looking at the whole picture. It leads to selective observation,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fontAlgn="base"/>
            <a:r>
              <a:rPr lang="en-US" sz="2400" b="1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Contrast Effect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when we assess two or more similar things and </a:t>
            </a:r>
            <a:r>
              <a:rPr lang="en-US" sz="2400" u="sng" dirty="0">
                <a:latin typeface="Arial Narrow" panose="020B0606020202030204" pitchFamily="34" charset="0"/>
              </a:rPr>
              <a:t>compare them with one another, rather than looking at each based on their own merits</a:t>
            </a:r>
            <a:r>
              <a:rPr lang="en-US" sz="2400" dirty="0">
                <a:latin typeface="Arial Narrow" panose="020B0606020202030204" pitchFamily="34" charset="0"/>
              </a:rPr>
              <a:t>- causes harsh judgement and unattainable standards  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fontAlgn="base"/>
            <a:r>
              <a:rPr lang="en-US" sz="2400" b="1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Gender Bias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stems from our deep-seated beliefs about gender </a:t>
            </a:r>
            <a:r>
              <a:rPr lang="en-US" sz="2400" u="sng" dirty="0">
                <a:latin typeface="Arial Narrow" panose="020B0606020202030204" pitchFamily="34" charset="0"/>
              </a:rPr>
              <a:t>roles and stereotypes</a:t>
            </a:r>
            <a:r>
              <a:rPr lang="en-US" sz="2400" dirty="0">
                <a:latin typeface="Arial Narrow" panose="020B0606020202030204" pitchFamily="34" charset="0"/>
              </a:rPr>
              <a:t>.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fontAlgn="base"/>
            <a:r>
              <a:rPr lang="en-US" sz="2400" b="1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Halo Effect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u="sng" dirty="0">
                <a:latin typeface="Arial Narrow" panose="020B0606020202030204" pitchFamily="34" charset="0"/>
              </a:rPr>
              <a:t>focus on one particularly great feature </a:t>
            </a:r>
            <a:r>
              <a:rPr lang="en-US" sz="2400" dirty="0">
                <a:latin typeface="Arial Narrow" panose="020B0606020202030204" pitchFamily="34" charset="0"/>
              </a:rPr>
              <a:t>about a person blinds us to other qualities</a:t>
            </a:r>
            <a:endParaRPr lang="en-US" sz="2400" b="1" dirty="0">
              <a:latin typeface="Arial Narrow" panose="020B0606020202030204" pitchFamily="34" charset="0"/>
            </a:endParaRPr>
          </a:p>
          <a:p>
            <a:r>
              <a:rPr lang="en-US" sz="2400" b="1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Horns Effect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u="sng" dirty="0">
                <a:latin typeface="Arial Narrow" panose="020B0606020202030204" pitchFamily="34" charset="0"/>
              </a:rPr>
              <a:t>focus on one particularly negative feature,</a:t>
            </a:r>
            <a:r>
              <a:rPr lang="en-US" sz="2400" dirty="0">
                <a:latin typeface="Arial Narrow" panose="020B0606020202030204" pitchFamily="34" charset="0"/>
              </a:rPr>
              <a:t> which clouds our view of other qualities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1E8822-49B8-6F73-F1D7-B57049D4F67D}"/>
              </a:ext>
            </a:extLst>
          </p:cNvPr>
          <p:cNvSpPr/>
          <p:nvPr/>
        </p:nvSpPr>
        <p:spPr>
          <a:xfrm>
            <a:off x="10258095" y="1"/>
            <a:ext cx="1933905" cy="13234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A41785-8E5D-F9A1-7C08-8C12B6EF9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251" y="123154"/>
            <a:ext cx="2406868" cy="16189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780702-718B-F627-B25F-EE2346181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36498"/>
            <a:ext cx="12188952" cy="63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61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83A93-0A9C-419D-42F5-89257D10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92040" cy="2256155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Gotham Bold"/>
              </a:rPr>
              <a:t>“We the People”, consume news </a:t>
            </a:r>
            <a:br>
              <a:rPr lang="en-US" b="1" i="1" dirty="0">
                <a:solidFill>
                  <a:srgbClr val="7030A0"/>
                </a:solidFill>
                <a:latin typeface="Gotham Bold"/>
              </a:rPr>
            </a:br>
            <a:r>
              <a:rPr lang="en-US" b="1" i="1" dirty="0">
                <a:solidFill>
                  <a:srgbClr val="7030A0"/>
                </a:solidFill>
                <a:latin typeface="Gotham Bold"/>
              </a:rPr>
              <a:t>with a Range of Perspectives</a:t>
            </a:r>
            <a:endParaRPr lang="en-US" i="1" dirty="0">
              <a:solidFill>
                <a:srgbClr val="7030A0"/>
              </a:solidFill>
              <a:latin typeface="Gotham Bold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85F6CE-D806-2326-C153-393BEBE9A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600" y="5079999"/>
            <a:ext cx="1662846" cy="1141949"/>
          </a:xfrm>
          <a:prstGeom prst="rect">
            <a:avLst/>
          </a:prstGeom>
        </p:spPr>
      </p:pic>
      <p:pic>
        <p:nvPicPr>
          <p:cNvPr id="5" name="Picture 2" descr="https://lh7-rt.googleusercontent.com/slidesz/AGV_vUd-wKueS_9QnXpVSZ_tJkEkhnvaKVs5WSpG4jT0gcWMqJKgC32lNWQAiTbPDXhaA7zo3ZJFO7tJ9-kSFqP1zJBsIqE_M_fRyS8ollodFZMFF8CbKNB7KjWdB0PQSGvGbInB4DUW1T0Xj4n23KR6Gw=nw?key=zFX2HlpEe7pEKhMQZX-fx3LE">
            <a:extLst>
              <a:ext uri="{FF2B5EF4-FFF2-40B4-BE49-F238E27FC236}">
                <a16:creationId xmlns:a16="http://schemas.microsoft.com/office/drawing/2014/main" id="{43FBCD36-8788-49AB-9BD8-39B1244CC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318" y="265114"/>
            <a:ext cx="4782763" cy="59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72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8A92A-8F08-686A-B983-A5277D5D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240AA2-9EC2-4842-A449-1E0C9F263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18" y="1397345"/>
            <a:ext cx="10515600" cy="4358878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n-US" sz="3200" b="1" dirty="0"/>
              <a:t>With facilitators…</a:t>
            </a:r>
          </a:p>
          <a:p>
            <a:pPr marL="0" indent="0" fontAlgn="base">
              <a:buNone/>
            </a:pPr>
            <a:endParaRPr lang="en-US" sz="3200" dirty="0"/>
          </a:p>
          <a:p>
            <a:pPr marL="0" indent="0" fontAlgn="base">
              <a:buNone/>
            </a:pPr>
            <a:r>
              <a:rPr lang="en-US" sz="3200" b="1" dirty="0"/>
              <a:t>With each other…</a:t>
            </a:r>
          </a:p>
          <a:p>
            <a:pPr marL="457200" lvl="1" indent="0" fontAlgn="base">
              <a:buNone/>
            </a:pPr>
            <a:r>
              <a:rPr lang="en-US" sz="3200" b="1" dirty="0"/>
              <a:t>Take a moment to think/jot down your responses, then share: </a:t>
            </a:r>
            <a:endParaRPr lang="en-US" sz="3200" dirty="0"/>
          </a:p>
          <a:p>
            <a:pPr lvl="2" fontAlgn="base"/>
            <a:r>
              <a:rPr lang="en-US" sz="3200" dirty="0"/>
              <a:t>Your name, work community (organization) or home community</a:t>
            </a:r>
          </a:p>
          <a:p>
            <a:pPr lvl="2" fontAlgn="base"/>
            <a:r>
              <a:rPr lang="en-US" sz="3200" dirty="0"/>
              <a:t>What brought you to this workshop? </a:t>
            </a:r>
          </a:p>
          <a:p>
            <a:pPr lvl="2" fontAlgn="base"/>
            <a:r>
              <a:rPr lang="en-US" sz="3200" dirty="0"/>
              <a:t>What’s one thing looking back in the last 5 years that gives you hope in terms of progress for a community in which you participate?”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50CA7-7121-A274-E809-6C9131479FBC}"/>
              </a:ext>
            </a:extLst>
          </p:cNvPr>
          <p:cNvSpPr txBox="1"/>
          <p:nvPr/>
        </p:nvSpPr>
        <p:spPr>
          <a:xfrm>
            <a:off x="441434" y="258756"/>
            <a:ext cx="11071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Gotham Bold" pitchFamily="2" charset="0"/>
                <a:cs typeface="Arial" panose="020B0604020202020204" pitchFamily="34" charset="0"/>
              </a:rPr>
              <a:t>Welcome! Connecting with one another… 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780702-718B-F627-B25F-EE2346181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6032471"/>
            <a:ext cx="12188952" cy="63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86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8A92A-8F08-686A-B983-A5277D5D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240AA2-9EC2-4842-A449-1E0C9F263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18" y="1397345"/>
            <a:ext cx="10515600" cy="4149016"/>
          </a:xfrm>
        </p:spPr>
        <p:txBody>
          <a:bodyPr>
            <a:noAutofit/>
          </a:bodyPr>
          <a:lstStyle/>
          <a:p>
            <a:pPr lvl="1" fontAlgn="base"/>
            <a:r>
              <a:rPr lang="en-US" sz="2800" b="1" dirty="0"/>
              <a:t>Welcome and connecting with one another</a:t>
            </a:r>
          </a:p>
          <a:p>
            <a:pPr lvl="1" fontAlgn="base"/>
            <a:r>
              <a:rPr lang="en-US" sz="2800" b="1" dirty="0"/>
              <a:t>Looking back on the Last 5 Years </a:t>
            </a:r>
          </a:p>
          <a:p>
            <a:pPr lvl="1" fontAlgn="base"/>
            <a:r>
              <a:rPr lang="en-US" sz="2800" b="1" dirty="0"/>
              <a:t>Community Summaries: </a:t>
            </a:r>
          </a:p>
          <a:p>
            <a:pPr lvl="2" fontAlgn="base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A racial justice case-study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Gotham Bold" pitchFamily="2" charset="0"/>
                <a:cs typeface="Arial" panose="020B0604020202020204" pitchFamily="34" charset="0"/>
              </a:rPr>
              <a:t> </a:t>
            </a:r>
          </a:p>
          <a:p>
            <a:pPr lvl="2" fontAlgn="base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Gotham Bold" pitchFamily="2" charset="0"/>
                <a:cs typeface="Arial" panose="020B0604020202020204" pitchFamily="34" charset="0"/>
              </a:rPr>
              <a:t>Your community experience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1" fontAlgn="base"/>
            <a:r>
              <a:rPr lang="en-US" sz="2800" b="1" dirty="0"/>
              <a:t>Moving Forward</a:t>
            </a:r>
          </a:p>
          <a:p>
            <a:pPr lvl="1" fontAlgn="base"/>
            <a:r>
              <a:rPr lang="en-US" sz="2800" b="1" dirty="0"/>
              <a:t>Sustained intergroup engagement</a:t>
            </a:r>
          </a:p>
          <a:p>
            <a:pPr lvl="1" fontAlgn="base"/>
            <a:r>
              <a:rPr lang="en-US" sz="2800" b="1" dirty="0"/>
              <a:t>Assessment: Recognizing the “long tail” of change</a:t>
            </a:r>
          </a:p>
          <a:p>
            <a:pPr lvl="1" fontAlgn="base"/>
            <a:r>
              <a:rPr lang="en-US" sz="2800" b="1" dirty="0"/>
              <a:t>“Tools to go”</a:t>
            </a:r>
          </a:p>
          <a:p>
            <a:pPr lvl="1" fontAlgn="base"/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50CA7-7121-A274-E809-6C9131479FBC}"/>
              </a:ext>
            </a:extLst>
          </p:cNvPr>
          <p:cNvSpPr txBox="1"/>
          <p:nvPr/>
        </p:nvSpPr>
        <p:spPr>
          <a:xfrm>
            <a:off x="838200" y="258756"/>
            <a:ext cx="10674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Gotham Bold" pitchFamily="2" charset="0"/>
                <a:cs typeface="Arial" panose="020B0604020202020204" pitchFamily="34" charset="0"/>
              </a:rPr>
              <a:t>Overview of Agenda 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780702-718B-F627-B25F-EE2346181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6032471"/>
            <a:ext cx="12188952" cy="63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16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8A92A-8F08-686A-B983-A5277D5D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240AA2-9EC2-4842-A449-1E0C9F263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18" y="1397345"/>
            <a:ext cx="10515600" cy="4388858"/>
          </a:xfrm>
        </p:spPr>
        <p:txBody>
          <a:bodyPr>
            <a:noAutofit/>
          </a:bodyPr>
          <a:lstStyle/>
          <a:p>
            <a:pPr lvl="1" fontAlgn="base"/>
            <a:r>
              <a:rPr lang="en-US" sz="2800" b="1" dirty="0"/>
              <a:t>Sharing Your Look Back (in pairs 5 min total)</a:t>
            </a:r>
            <a:endParaRPr lang="en-US" sz="2800" dirty="0"/>
          </a:p>
          <a:p>
            <a:pPr lvl="1" fontAlgn="base"/>
            <a:r>
              <a:rPr lang="en-US" sz="2800" b="1" dirty="0"/>
              <a:t> Prompt: </a:t>
            </a:r>
            <a:r>
              <a:rPr lang="en-US" sz="2800" dirty="0"/>
              <a:t>Share what you’ve seen for up to 2 minutes each uninterrupted, while the other just listens without judgment: </a:t>
            </a:r>
          </a:p>
          <a:p>
            <a:pPr marL="457200" lvl="1" indent="0" fontAlgn="base">
              <a:buNone/>
            </a:pPr>
            <a:endParaRPr lang="en-US" sz="2800" dirty="0"/>
          </a:p>
          <a:p>
            <a:pPr marL="457200" lvl="1" indent="0" fontAlgn="base">
              <a:buNone/>
            </a:pPr>
            <a:r>
              <a:rPr lang="en-US" sz="3200" b="1" i="1" dirty="0">
                <a:solidFill>
                  <a:srgbClr val="7030A0"/>
                </a:solidFill>
              </a:rPr>
              <a:t>How have you seen progress, change, or responses LOCAL justice and social justice movement generally? What would you tell a friend who doesn’t work in your field about what you saw and what happened on your campus(es)? How do you think and talk about progress since then?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50CA7-7121-A274-E809-6C9131479FBC}"/>
              </a:ext>
            </a:extLst>
          </p:cNvPr>
          <p:cNvSpPr txBox="1"/>
          <p:nvPr/>
        </p:nvSpPr>
        <p:spPr>
          <a:xfrm>
            <a:off x="838200" y="258756"/>
            <a:ext cx="10674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Gotham Bold" pitchFamily="2" charset="0"/>
                <a:cs typeface="Arial" panose="020B0604020202020204" pitchFamily="34" charset="0"/>
              </a:rPr>
              <a:t>Looking Back on the last 5 years 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780702-718B-F627-B25F-EE2346181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6032471"/>
            <a:ext cx="12188952" cy="63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87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8A92A-8F08-686A-B983-A5277D5D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240AA2-9EC2-4842-A449-1E0C9F263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775" y="1089753"/>
            <a:ext cx="10409602" cy="4942718"/>
          </a:xfrm>
        </p:spPr>
        <p:txBody>
          <a:bodyPr>
            <a:noAutofit/>
          </a:bodyPr>
          <a:lstStyle/>
          <a:p>
            <a:pPr fontAlgn="base"/>
            <a:r>
              <a:rPr lang="en-US" sz="2400" b="1" dirty="0"/>
              <a:t>Anselmian Network for Racial Justice: ANRJ</a:t>
            </a:r>
          </a:p>
          <a:p>
            <a:pPr fontAlgn="base"/>
            <a:r>
              <a:rPr lang="en-US" sz="2400" b="1" dirty="0"/>
              <a:t>Context: PWI in NH Hampshire, Catholic College, Liberal Arts with Schools</a:t>
            </a:r>
          </a:p>
          <a:p>
            <a:pPr fontAlgn="base"/>
            <a:r>
              <a:rPr lang="en-US" sz="2400" b="1" dirty="0"/>
              <a:t>Components</a:t>
            </a:r>
            <a:r>
              <a:rPr lang="en-US" sz="2400" dirty="0"/>
              <a:t> used in our Community Grassroots Response: Initial working groups (e.g. affinity group dialogue model, curricular, co-curricular, parenting and resource groups, policy review) </a:t>
            </a:r>
          </a:p>
          <a:p>
            <a:pPr fontAlgn="base"/>
            <a:r>
              <a:rPr lang="en-US" sz="2400" b="1" dirty="0"/>
              <a:t>Leadership Team drawn from 40 employees and 100 + students</a:t>
            </a:r>
          </a:p>
          <a:p>
            <a:pPr lvl="2" fontAlgn="base"/>
            <a:r>
              <a:rPr lang="en-US" sz="2400" u="sng" dirty="0"/>
              <a:t>Strengths: </a:t>
            </a:r>
            <a:r>
              <a:rPr lang="en-US" sz="2400" dirty="0"/>
              <a:t>An inclusive movement. Shared leadership and empowering </a:t>
            </a:r>
          </a:p>
          <a:p>
            <a:pPr lvl="2" fontAlgn="base"/>
            <a:r>
              <a:rPr lang="en-US" sz="2400" u="sng" dirty="0"/>
              <a:t>Limitations: </a:t>
            </a:r>
            <a:r>
              <a:rPr lang="en-US" sz="2400" dirty="0"/>
              <a:t>Sustaining (bent under the weight) Doing vs. communicating about the doing… </a:t>
            </a:r>
          </a:p>
          <a:p>
            <a:pPr lvl="2" fontAlgn="base"/>
            <a:r>
              <a:rPr lang="en-US" sz="2400" u="sng" dirty="0"/>
              <a:t>Assessment: </a:t>
            </a:r>
            <a:r>
              <a:rPr lang="en-US" sz="2400" dirty="0"/>
              <a:t>(the “long tail” of change)</a:t>
            </a:r>
          </a:p>
          <a:p>
            <a:pPr lvl="3" fontAlgn="base"/>
            <a:r>
              <a:rPr lang="en-US" sz="2400" dirty="0"/>
              <a:t>2023 Campus Inventory as a way to maintain community momentum </a:t>
            </a:r>
          </a:p>
          <a:p>
            <a:pPr lvl="3" fontAlgn="base"/>
            <a:r>
              <a:rPr lang="en-US" sz="2400" dirty="0"/>
              <a:t>2024 Leadership Insights (qualitative study)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50CA7-7121-A274-E809-6C9131479FBC}"/>
              </a:ext>
            </a:extLst>
          </p:cNvPr>
          <p:cNvSpPr txBox="1"/>
          <p:nvPr/>
        </p:nvSpPr>
        <p:spPr>
          <a:xfrm>
            <a:off x="441434" y="258756"/>
            <a:ext cx="11071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4">
                    <a:lumMod val="50000"/>
                  </a:schemeClr>
                </a:solidFill>
              </a:rPr>
              <a:t> Community Summaries: ANRJ Case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Gotham Bold" pitchFamily="2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780702-718B-F627-B25F-EE2346181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6032471"/>
            <a:ext cx="12188952" cy="63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2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8A92A-8F08-686A-B983-A5277D5D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240AA2-9EC2-4842-A449-1E0C9F263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775" y="1089753"/>
            <a:ext cx="10409602" cy="4942718"/>
          </a:xfrm>
        </p:spPr>
        <p:txBody>
          <a:bodyPr>
            <a:noAutofit/>
          </a:bodyPr>
          <a:lstStyle/>
          <a:p>
            <a:pPr fontAlgn="base"/>
            <a:r>
              <a:rPr lang="en-US" sz="2400" b="1" dirty="0"/>
              <a:t>Prompts</a:t>
            </a:r>
            <a:r>
              <a:rPr lang="en-US" sz="2400" dirty="0"/>
              <a:t>: Looking back to 2020 (and the years immediately following) write your responses to: </a:t>
            </a:r>
          </a:p>
          <a:p>
            <a:pPr lvl="1" fontAlgn="base"/>
            <a:r>
              <a:rPr lang="en-US" b="1" dirty="0">
                <a:solidFill>
                  <a:srgbClr val="C00000"/>
                </a:solidFill>
              </a:rPr>
              <a:t>What inspired your involvements? </a:t>
            </a:r>
          </a:p>
          <a:p>
            <a:pPr lvl="1" fontAlgn="base"/>
            <a:r>
              <a:rPr lang="en-US" b="1" dirty="0">
                <a:solidFill>
                  <a:srgbClr val="C00000"/>
                </a:solidFill>
              </a:rPr>
              <a:t>What was your role? What did you differently at the time?</a:t>
            </a:r>
          </a:p>
          <a:p>
            <a:pPr lvl="1" fontAlgn="base"/>
            <a:r>
              <a:rPr lang="en-US" b="1" dirty="0">
                <a:solidFill>
                  <a:srgbClr val="C00000"/>
                </a:solidFill>
              </a:rPr>
              <a:t>What is something that you know came out of that time?</a:t>
            </a:r>
          </a:p>
          <a:p>
            <a:pPr lvl="1" fontAlgn="base"/>
            <a:r>
              <a:rPr lang="en-US" b="1" dirty="0">
                <a:solidFill>
                  <a:srgbClr val="C00000"/>
                </a:solidFill>
              </a:rPr>
              <a:t>What is one way you would like to help others in your community look back at that time or move forward? </a:t>
            </a:r>
          </a:p>
          <a:p>
            <a:pPr marL="457200" lvl="1" indent="0" fontAlgn="base">
              <a:buNone/>
            </a:pPr>
            <a:r>
              <a:rPr lang="en-US" sz="2000" b="1" dirty="0"/>
              <a:t>- - - - - - - - - - - - - - - - - - - - - </a:t>
            </a:r>
          </a:p>
          <a:p>
            <a:pPr marL="457200" lvl="1" indent="0" fontAlgn="base">
              <a:buNone/>
            </a:pPr>
            <a:r>
              <a:rPr lang="en-US" sz="2000" b="1" u="sng" dirty="0"/>
              <a:t>BELOW </a:t>
            </a:r>
          </a:p>
          <a:p>
            <a:pPr lvl="1" fontAlgn="base"/>
            <a:r>
              <a:rPr lang="en-US" sz="2000" b="1" dirty="0">
                <a:solidFill>
                  <a:srgbClr val="C00000"/>
                </a:solidFill>
              </a:rPr>
              <a:t>Note your institution/organization</a:t>
            </a:r>
          </a:p>
          <a:p>
            <a:pPr lvl="1" fontAlgn="base"/>
            <a:r>
              <a:rPr lang="en-US" sz="2000" b="1" dirty="0">
                <a:solidFill>
                  <a:srgbClr val="C00000"/>
                </a:solidFill>
              </a:rPr>
              <a:t>Note what are some ways you did assess or would like to assess – support telling that story (with data? Collaborations? Other ways to capture that community learning?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50CA7-7121-A274-E809-6C9131479FBC}"/>
              </a:ext>
            </a:extLst>
          </p:cNvPr>
          <p:cNvSpPr txBox="1"/>
          <p:nvPr/>
        </p:nvSpPr>
        <p:spPr>
          <a:xfrm>
            <a:off x="441434" y="258756"/>
            <a:ext cx="11071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4">
                    <a:lumMod val="50000"/>
                  </a:schemeClr>
                </a:solidFill>
              </a:rPr>
              <a:t> Community Summaries: 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Your experience?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780702-718B-F627-B25F-EE2346181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6032471"/>
            <a:ext cx="12188952" cy="63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70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8A92A-8F08-686A-B983-A5277D5D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240AA2-9EC2-4842-A449-1E0C9F263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18" y="1397345"/>
            <a:ext cx="10515600" cy="4343888"/>
          </a:xfrm>
        </p:spPr>
        <p:txBody>
          <a:bodyPr>
            <a:normAutofit fontScale="77500" lnSpcReduction="20000"/>
          </a:bodyPr>
          <a:lstStyle/>
          <a:p>
            <a:pPr lvl="2" fontAlgn="base"/>
            <a:r>
              <a:rPr lang="en-US" sz="3600" b="1" dirty="0"/>
              <a:t>What 1-2 transformative initiatives can my campus take? </a:t>
            </a:r>
            <a:r>
              <a:rPr lang="en-US" sz="3600" dirty="0"/>
              <a:t>(e.g, media lit courses or ongoing intergroups service or dialogues etc</a:t>
            </a:r>
            <a:r>
              <a:rPr lang="en-US" sz="3600" b="1" dirty="0"/>
              <a:t>.) What’s 1-2 steps I can take to encourage that? </a:t>
            </a:r>
            <a:r>
              <a:rPr lang="en-US" sz="3600" dirty="0"/>
              <a:t> (e.g. go for coffee with faculty senate president to plant seeds for staffing?)</a:t>
            </a:r>
          </a:p>
          <a:p>
            <a:pPr lvl="2" fontAlgn="base"/>
            <a:endParaRPr lang="en-US" sz="3600" dirty="0"/>
          </a:p>
          <a:p>
            <a:pPr lvl="2" fontAlgn="base"/>
            <a:r>
              <a:rPr lang="en-US" sz="3600" b="1" dirty="0"/>
              <a:t>What types of sustained (ongoing) intergroup contact </a:t>
            </a:r>
            <a:r>
              <a:rPr lang="en-US" sz="3600" dirty="0"/>
              <a:t>would you like to see to look back together and illuminate different perspectives? (e.g. shared service work, dialogue groups, common first year experience or senior capstones?)</a:t>
            </a:r>
          </a:p>
          <a:p>
            <a:pPr marL="914400" lvl="2" indent="0" fontAlgn="base">
              <a:buNone/>
            </a:pPr>
            <a:br>
              <a:rPr lang="en-US" sz="3600" dirty="0"/>
            </a:br>
            <a:endParaRPr lang="en-US" sz="36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50CA7-7121-A274-E809-6C9131479FBC}"/>
              </a:ext>
            </a:extLst>
          </p:cNvPr>
          <p:cNvSpPr txBox="1"/>
          <p:nvPr/>
        </p:nvSpPr>
        <p:spPr>
          <a:xfrm>
            <a:off x="441434" y="258756"/>
            <a:ext cx="11071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Gotham Bold" pitchFamily="2" charset="0"/>
                <a:cs typeface="Arial" panose="020B0604020202020204" pitchFamily="34" charset="0"/>
              </a:rPr>
              <a:t>Moving Forward…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780702-718B-F627-B25F-EE2346181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6032471"/>
            <a:ext cx="12188952" cy="63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0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8A92A-8F08-686A-B983-A5277D5D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240AA2-9EC2-4842-A449-1E0C9F263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18" y="1397345"/>
            <a:ext cx="10515600" cy="326669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50+ years of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prejudice-reduction research (post WWII)</a:t>
            </a:r>
          </a:p>
          <a:p>
            <a:pPr fontAlgn="base"/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30+ years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intergroup dialogue assessment</a:t>
            </a:r>
          </a:p>
          <a:p>
            <a:pPr fontAlgn="base"/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domains of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civic impacts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(cognitions, behaviors, skills etc.)* 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models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(Essential Partners, Sustained Dialogue, Everyday Democracy etc.) 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common purpose - currently exists at multiple scales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from regional (New Hampshire Listens) to national (VISTA and Peace Corps)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ntroduced to campus and community groups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SMART Goals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50CA7-7121-A274-E809-6C9131479FBC}"/>
              </a:ext>
            </a:extLst>
          </p:cNvPr>
          <p:cNvSpPr txBox="1"/>
          <p:nvPr/>
        </p:nvSpPr>
        <p:spPr>
          <a:xfrm>
            <a:off x="441434" y="258756"/>
            <a:ext cx="11205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Gotham Bold" pitchFamily="2" charset="0"/>
                <a:cs typeface="Arial" panose="020B0604020202020204" pitchFamily="34" charset="0"/>
              </a:rPr>
              <a:t>sustained intergroup engagement: proven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780702-718B-F627-B25F-EE2346181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6032471"/>
            <a:ext cx="12188952" cy="6348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7E34D5-9315-4891-8628-C52B9749F7BE}"/>
              </a:ext>
            </a:extLst>
          </p:cNvPr>
          <p:cNvSpPr txBox="1"/>
          <p:nvPr/>
        </p:nvSpPr>
        <p:spPr>
          <a:xfrm>
            <a:off x="787181" y="4849668"/>
            <a:ext cx="10617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* Note: Diaz, A. and Perrault, R. </a:t>
            </a:r>
            <a:r>
              <a:rPr lang="en-US" dirty="0"/>
              <a:t>“Sustained Dialogue and Civic Life: Post college impacts” </a:t>
            </a:r>
            <a:r>
              <a:rPr lang="en-US" u="sng" dirty="0"/>
              <a:t>Michigan Journal of Community Service Learning</a:t>
            </a:r>
            <a:r>
              <a:rPr lang="en-US" dirty="0"/>
              <a:t>, U. of Michigan. Fall 2010 issue.</a:t>
            </a: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** Note: Doran, G., 1981. (stands for specific, measurable, attainable, realistic, and timely)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323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8A92A-8F08-686A-B983-A5277D5D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240AA2-9EC2-4842-A449-1E0C9F263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7920" y="1814084"/>
            <a:ext cx="5491480" cy="31711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Quantitative: Campus Survey </a:t>
            </a:r>
            <a:endParaRPr lang="en-US" u="sng" dirty="0">
              <a:cs typeface="Arial" panose="020B0604020202020204" pitchFamily="34" charset="0"/>
            </a:endParaRPr>
          </a:p>
          <a:p>
            <a:r>
              <a:rPr lang="en-US" dirty="0"/>
              <a:t>The Anselmian Network for Racial Justice (ANRJ) aims to foster racial justice through education, dialogue, and action. </a:t>
            </a:r>
          </a:p>
          <a:p>
            <a:r>
              <a:rPr lang="en-US" dirty="0">
                <a:cs typeface="Arial" panose="020B0604020202020204" pitchFamily="34" charset="0"/>
              </a:rPr>
              <a:t>Grassroots movement </a:t>
            </a:r>
            <a:r>
              <a:rPr lang="en-US" b="1" dirty="0">
                <a:cs typeface="Arial" panose="020B0604020202020204" pitchFamily="34" charset="0"/>
              </a:rPr>
              <a:t>40 employees and 100 students</a:t>
            </a:r>
            <a:r>
              <a:rPr lang="en-US" dirty="0">
                <a:cs typeface="Arial" panose="020B0604020202020204" pitchFamily="34" charset="0"/>
              </a:rPr>
              <a:t> in racial affinity dialogues and other working groups.</a:t>
            </a:r>
          </a:p>
          <a:p>
            <a:r>
              <a:rPr lang="en-US" dirty="0">
                <a:cs typeface="Arial" panose="020B0604020202020204" pitchFamily="34" charset="0"/>
              </a:rPr>
              <a:t>Inventory found </a:t>
            </a:r>
            <a:r>
              <a:rPr lang="en-US" b="1" dirty="0">
                <a:cs typeface="Arial" panose="020B0604020202020204" pitchFamily="34" charset="0"/>
              </a:rPr>
              <a:t>56 new/revamped efforts…and 3000 participants</a:t>
            </a:r>
            <a:r>
              <a:rPr lang="en-US" dirty="0">
                <a:cs typeface="Arial" panose="020B0604020202020204" pitchFamily="34" charset="0"/>
              </a:rPr>
              <a:t> over 2 years.</a:t>
            </a:r>
          </a:p>
          <a:p>
            <a:r>
              <a:rPr lang="en-US" b="1" dirty="0">
                <a:cs typeface="Arial" panose="020B0604020202020204" pitchFamily="34" charset="0"/>
              </a:rPr>
              <a:t>20 curricular efforts</a:t>
            </a:r>
            <a:r>
              <a:rPr lang="en-US" dirty="0">
                <a:cs typeface="Arial" panose="020B0604020202020204" pitchFamily="34" charset="0"/>
              </a:rPr>
              <a:t>/32 courses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2D3135-53B1-417E-9DF2-012802D17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400" y="1795235"/>
            <a:ext cx="5750560" cy="35925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accent4">
                    <a:lumMod val="50000"/>
                  </a:schemeClr>
                </a:solidFill>
              </a:rPr>
              <a:t>Qualitative: 5 open-ended questions</a:t>
            </a:r>
          </a:p>
          <a:p>
            <a:r>
              <a:rPr lang="en-US" b="1" dirty="0"/>
              <a:t>Leadership Insights (14 faculty/staff/admin)</a:t>
            </a:r>
          </a:p>
          <a:p>
            <a:r>
              <a:rPr lang="en-US" dirty="0"/>
              <a:t>Analyzed for </a:t>
            </a:r>
            <a:r>
              <a:rPr lang="en-US" b="1" u="sng" dirty="0"/>
              <a:t>civic domains</a:t>
            </a:r>
            <a:r>
              <a:rPr lang="en-US" dirty="0"/>
              <a:t>: Cognitions, Attitudes, Behaviors, Skills, and themes of Individual/Institutional Change:</a:t>
            </a:r>
          </a:p>
          <a:p>
            <a:pPr lvl="1" fontAlgn="base"/>
            <a:r>
              <a:rPr lang="en-US" dirty="0">
                <a:latin typeface="Arial Narrow" panose="020B0606020202030204" pitchFamily="34" charset="0"/>
              </a:rPr>
              <a:t>Deepened </a:t>
            </a:r>
            <a:r>
              <a:rPr lang="en-US" b="1" dirty="0">
                <a:latin typeface="Arial Narrow" panose="020B0606020202030204" pitchFamily="34" charset="0"/>
              </a:rPr>
              <a:t>awareness </a:t>
            </a:r>
            <a:r>
              <a:rPr lang="en-US" dirty="0">
                <a:latin typeface="Arial Narrow" panose="020B0606020202030204" pitchFamily="34" charset="0"/>
              </a:rPr>
              <a:t>of racial justice.</a:t>
            </a:r>
          </a:p>
          <a:p>
            <a:pPr lvl="1" fontAlgn="base"/>
            <a:r>
              <a:rPr lang="en-US" b="1" dirty="0">
                <a:latin typeface="Arial Narrow" panose="020B0606020202030204" pitchFamily="34" charset="0"/>
              </a:rPr>
              <a:t>Empowerment to initiate/lead </a:t>
            </a:r>
            <a:r>
              <a:rPr lang="en-US" dirty="0">
                <a:latin typeface="Arial Narrow" panose="020B0606020202030204" pitchFamily="34" charset="0"/>
              </a:rPr>
              <a:t>lasting change.</a:t>
            </a:r>
          </a:p>
          <a:p>
            <a:pPr lvl="1" fontAlgn="base"/>
            <a:r>
              <a:rPr lang="en-US" dirty="0">
                <a:latin typeface="Arial Narrow" panose="020B0606020202030204" pitchFamily="34" charset="0"/>
              </a:rPr>
              <a:t>Continued commitments </a:t>
            </a:r>
            <a:r>
              <a:rPr lang="en-US" b="1" dirty="0">
                <a:latin typeface="Arial Narrow" panose="020B0606020202030204" pitchFamily="34" charset="0"/>
              </a:rPr>
              <a:t>to advocacy</a:t>
            </a:r>
          </a:p>
          <a:p>
            <a:pPr lvl="1" fontAlgn="base"/>
            <a:r>
              <a:rPr lang="en-US" b="1" dirty="0">
                <a:latin typeface="Arial Narrow" panose="020B0606020202030204" pitchFamily="34" charset="0"/>
              </a:rPr>
              <a:t>Integration</a:t>
            </a:r>
            <a:r>
              <a:rPr lang="en-US" dirty="0">
                <a:latin typeface="Arial Narrow" panose="020B0606020202030204" pitchFamily="34" charset="0"/>
              </a:rPr>
              <a:t> of DEIJ efforts into hiring, curriculum, and co-curricular programs.</a:t>
            </a:r>
          </a:p>
          <a:p>
            <a:pPr lvl="1" fontAlgn="base"/>
            <a:r>
              <a:rPr lang="en-US" dirty="0">
                <a:latin typeface="Arial Narrow" panose="020B0606020202030204" pitchFamily="34" charset="0"/>
              </a:rPr>
              <a:t>Establishment of a </a:t>
            </a:r>
            <a:r>
              <a:rPr lang="en-US" b="1" dirty="0">
                <a:latin typeface="Arial Narrow" panose="020B0606020202030204" pitchFamily="34" charset="0"/>
              </a:rPr>
              <a:t>culture of inclusion</a:t>
            </a:r>
          </a:p>
          <a:p>
            <a:pPr lvl="1" fontAlgn="base"/>
            <a:r>
              <a:rPr lang="en-US" b="1" dirty="0">
                <a:latin typeface="Arial Narrow" panose="020B0606020202030204" pitchFamily="34" charset="0"/>
              </a:rPr>
              <a:t>Infrastructure for dialogue/sustained learning</a:t>
            </a:r>
            <a:r>
              <a:rPr lang="en-US" dirty="0">
                <a:latin typeface="Arial Narrow" panose="020B0606020202030204" pitchFamily="34" charset="0"/>
              </a:rPr>
              <a:t>, creating shifts in attitudes and actions.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50CA7-7121-A274-E809-6C9131479FBC}"/>
              </a:ext>
            </a:extLst>
          </p:cNvPr>
          <p:cNvSpPr txBox="1"/>
          <p:nvPr/>
        </p:nvSpPr>
        <p:spPr>
          <a:xfrm>
            <a:off x="441434" y="258756"/>
            <a:ext cx="11310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Gotham Bold" pitchFamily="2" charset="0"/>
                <a:cs typeface="Arial" panose="020B0604020202020204" pitchFamily="34" charset="0"/>
              </a:rPr>
              <a:t>Recognizing the long tail of change: assessing a social justice network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1E8822-49B8-6F73-F1D7-B57049D4F67D}"/>
              </a:ext>
            </a:extLst>
          </p:cNvPr>
          <p:cNvSpPr/>
          <p:nvPr/>
        </p:nvSpPr>
        <p:spPr>
          <a:xfrm>
            <a:off x="10258095" y="1"/>
            <a:ext cx="1933905" cy="13234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780702-718B-F627-B25F-EE2346181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36498"/>
            <a:ext cx="12188952" cy="6348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DCC9F8-C739-4157-9C9C-F3B13D062E3D}"/>
              </a:ext>
            </a:extLst>
          </p:cNvPr>
          <p:cNvSpPr txBox="1"/>
          <p:nvPr/>
        </p:nvSpPr>
        <p:spPr>
          <a:xfrm>
            <a:off x="562040" y="5302327"/>
            <a:ext cx="1119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"I helped develop a … framework [for] faculty to infuse social justice into their teaching.” – faculty</a:t>
            </a:r>
          </a:p>
          <a:p>
            <a:r>
              <a:rPr lang="en-US" sz="2200" b="1" i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“</a:t>
            </a:r>
            <a:r>
              <a:rPr lang="en-US" sz="2200" b="1" i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network … mobilized the campus, making next steps easier and less controversial.” –admin.</a:t>
            </a:r>
            <a:endParaRPr lang="en-US" sz="2200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960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8462</TotalTime>
  <Words>2254</Words>
  <Application>Microsoft Macintosh PowerPoint</Application>
  <PresentationFormat>Widescreen</PresentationFormat>
  <Paragraphs>214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Arial Black</vt:lpstr>
      <vt:lpstr>Arial Narrow</vt:lpstr>
      <vt:lpstr>Calibri</vt:lpstr>
      <vt:lpstr>Gotham Bold</vt:lpstr>
      <vt:lpstr>Office Theme</vt:lpstr>
      <vt:lpstr>Sankofa, looking back to move forward: Mitigating Bias, Building Dialogues, and Preparing for 2025 and Beyond </vt:lpstr>
      <vt:lpstr> .</vt:lpstr>
      <vt:lpstr> .</vt:lpstr>
      <vt:lpstr> .</vt:lpstr>
      <vt:lpstr> .</vt:lpstr>
      <vt:lpstr> .</vt:lpstr>
      <vt:lpstr> .</vt:lpstr>
      <vt:lpstr> .</vt:lpstr>
      <vt:lpstr> </vt:lpstr>
      <vt:lpstr> </vt:lpstr>
      <vt:lpstr> </vt:lpstr>
      <vt:lpstr>PowerPoint Presentation</vt:lpstr>
      <vt:lpstr> </vt:lpstr>
      <vt:lpstr>“We the People”, consume news  with a Range of Perspectives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Redesigning Democracy</dc:title>
  <dc:creator>Liz Clark</dc:creator>
  <cp:lastModifiedBy>Rhonda Fitzgerald</cp:lastModifiedBy>
  <cp:revision>608</cp:revision>
  <cp:lastPrinted>2025-01-22T15:59:41Z</cp:lastPrinted>
  <dcterms:created xsi:type="dcterms:W3CDTF">2024-07-26T17:54:35Z</dcterms:created>
  <dcterms:modified xsi:type="dcterms:W3CDTF">2025-01-22T15:59:45Z</dcterms:modified>
</cp:coreProperties>
</file>