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3"/>
  </p:notesMasterIdLst>
  <p:sldIdLst>
    <p:sldId id="256" r:id="rId2"/>
    <p:sldId id="745" r:id="rId3"/>
    <p:sldId id="273" r:id="rId4"/>
    <p:sldId id="475" r:id="rId5"/>
    <p:sldId id="263" r:id="rId6"/>
    <p:sldId id="1164" r:id="rId7"/>
    <p:sldId id="1212" r:id="rId8"/>
    <p:sldId id="1206" r:id="rId9"/>
    <p:sldId id="1199" r:id="rId10"/>
    <p:sldId id="1213" r:id="rId11"/>
    <p:sldId id="1214" r:id="rId12"/>
  </p:sldIdLst>
  <p:sldSz cx="9144000" cy="6858000" type="letter"/>
  <p:notesSz cx="6858000" cy="9144000"/>
  <p:embeddedFontLst>
    <p:embeddedFont>
      <p:font typeface="Arial Black" panose="020B0604020202020204" pitchFamily="34" charset="0"/>
      <p:bold r:id="rId14"/>
    </p:embeddedFont>
    <p:embeddedFont>
      <p:font typeface="Franklin Gothic Demi Cond" panose="020B0603020102020204" pitchFamily="34" charset="0"/>
      <p:regular r:id="rId15"/>
      <p:bold r:id="rId16"/>
    </p:embeddedFont>
    <p:embeddedFont>
      <p:font typeface="Franklin Gothic Heavy" panose="020B0603020102020204" pitchFamily="34" charset="0"/>
      <p:bold r:id="rId17"/>
      <p:italic r:id="rId18"/>
      <p:boldItalic r:id="rId19"/>
    </p:embeddedFont>
    <p:embeddedFont>
      <p:font typeface="Franklin Gothic Medium" panose="020B0603020102020204" pitchFamily="34" charset="0"/>
      <p:regular r:id="rId20"/>
      <p:italic r:id="rId21"/>
    </p:embeddedFont>
    <p:embeddedFont>
      <p:font typeface="Franklin Gothic Medium Cond" panose="020B0606030402020204" pitchFamily="34" charset="0"/>
      <p:regular r:id="rId22"/>
    </p:embeddedFont>
    <p:embeddedFont>
      <p:font typeface="Poppins" pitchFamily="2" charset="77"/>
      <p:regular r:id="rId23"/>
      <p:bold r:id="rId24"/>
      <p:italic r:id="rId25"/>
      <p:boldItalic r:id="rId26"/>
    </p:embeddedFont>
    <p:embeddedFont>
      <p:font typeface="Poppins Medium" pitchFamily="2" charset="77"/>
      <p:regular r:id="rId27"/>
      <p:italic r:id="rId28"/>
    </p:embeddedFont>
    <p:embeddedFont>
      <p:font typeface="Poppins SemiBold" pitchFamily="2" charset="77"/>
      <p:regular r:id="rId29"/>
      <p:bold r:id="rId30"/>
      <p:italic r:id="rId31"/>
      <p:boldItalic r:id="rId32"/>
    </p:embeddedFont>
    <p:embeddedFont>
      <p:font typeface="Times" panose="02000503080000020004" pitchFamily="2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6" roundtripDataSignature="AMtx7mgF5h4Qfv6lNFa6tCudvfSKSbXz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96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C08FA3-4C27-4AEA-9A97-5F7964010C21}">
  <a:tblStyle styleId="{51C08FA3-4C27-4AEA-9A97-5F7964010C2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8E36B30-753F-48DE-A79C-F383FF8072D9}" styleName="Table_1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2F7"/>
          </a:solidFill>
        </a:fill>
      </a:tcStyle>
    </a:wholeTbl>
    <a:band1H>
      <a:tcTxStyle b="off" i="off"/>
      <a:tcStyle>
        <a:tcBdr/>
        <a:fill>
          <a:solidFill>
            <a:srgbClr val="DCE5EE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CE5EE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99"/>
    <p:restoredTop sz="70761" autoAdjust="0"/>
  </p:normalViewPr>
  <p:slideViewPr>
    <p:cSldViewPr snapToGrid="0">
      <p:cViewPr>
        <p:scale>
          <a:sx n="95" d="100"/>
          <a:sy n="95" d="100"/>
        </p:scale>
        <p:origin x="1840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170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66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0" name="Google Shape;22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48" name="Google Shape;24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dirty="0"/>
          </a:p>
        </p:txBody>
      </p:sp>
      <p:sp>
        <p:nvSpPr>
          <p:cNvPr id="343" name="Google Shape;34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6ECFC-5D4C-9148-8053-7B374C61E9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66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67" name="Google Shape;26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9739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/>
              <a:t>(i.e. all steps for organizing for I-P supporter divides, what’s after ground rules?, when and how to intervene in harmful speech, when do I use a separated caucus?)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715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11EDF-CFF0-B4FF-9DF3-6669B6ADB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07D1E0-B391-6535-8E4B-F0B1E5331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2CA40F-B9C6-E494-5D63-3CF84338C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26A46-0D76-49EB-9020-14D3EB39D0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DC246-007E-B04F-B808-3F4E8ADAFE7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87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B8291AE3-0AD1-9197-5EB1-8FC8DDB24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17c3639b24_0_6:notes">
            <a:extLst>
              <a:ext uri="{FF2B5EF4-FFF2-40B4-BE49-F238E27FC236}">
                <a16:creationId xmlns:a16="http://schemas.microsoft.com/office/drawing/2014/main" id="{CF828B93-092F-AA98-E620-218D0E5DB8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217c3639b24_0_6:notes">
            <a:extLst>
              <a:ext uri="{FF2B5EF4-FFF2-40B4-BE49-F238E27FC236}">
                <a16:creationId xmlns:a16="http://schemas.microsoft.com/office/drawing/2014/main" id="{9C8F6479-8FCD-5E54-9744-C1A1C313F0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7" name="Google Shape;227;g217c3639b24_0_6:notes">
            <a:extLst>
              <a:ext uri="{FF2B5EF4-FFF2-40B4-BE49-F238E27FC236}">
                <a16:creationId xmlns:a16="http://schemas.microsoft.com/office/drawing/2014/main" id="{36E5D36C-45E5-BFC1-2035-68B9A0CE5E7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020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6A052F34-8DC0-8CD7-A2C8-81C21E4E4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412" y="0"/>
            <a:ext cx="1128259" cy="69352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8CF140F-F4B6-AACE-3C2D-59037835D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47959"/>
            <a:ext cx="5145617" cy="1325563"/>
          </a:xfrm>
        </p:spPr>
        <p:txBody>
          <a:bodyPr lIns="0" tIns="0" rIns="0" bIns="0">
            <a:normAutofit/>
          </a:bodyPr>
          <a:lstStyle>
            <a:lvl1pPr marR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 lang="en-US" sz="4400" b="1" i="0" u="none" strike="noStrike" kern="1200" cap="none" dirty="0">
                <a:solidFill>
                  <a:schemeClr val="bg1"/>
                </a:solidFill>
                <a:latin typeface="Franklin Gothic Heavy" panose="020B0603020102020204" pitchFamily="34" charset="0"/>
                <a:ea typeface="+mj-ea"/>
                <a:cs typeface="+mj-cs"/>
                <a:sym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5765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5FFB-A12C-251C-750B-07EB4751C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D1F2D2-FBA6-262A-D696-66F0F71D3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519D1-C324-F38C-1BA4-A45ACEA4F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6C972-4843-D842-9E24-5011F9455E2B}" type="datetimeFigureOut">
              <a:rPr lang="en-US" smtClean="0"/>
              <a:t>1/22/25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7FA89-3A27-C4EF-DA12-030EB168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45084-FA41-EEB5-389F-BBA577A8A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AB92-4642-2540-9276-147FFB1A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10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992537E0-860E-8F74-A1CE-6192C033E2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408738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13FB67-00AA-5ADF-FD3A-361A8802C3BA}"/>
              </a:ext>
            </a:extLst>
          </p:cNvPr>
          <p:cNvSpPr/>
          <p:nvPr userDrawn="1"/>
        </p:nvSpPr>
        <p:spPr>
          <a:xfrm>
            <a:off x="0" y="0"/>
            <a:ext cx="9144000" cy="685351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80000">
                <a:srgbClr val="203C75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30;g217c3639b24_0_6">
            <a:extLst>
              <a:ext uri="{FF2B5EF4-FFF2-40B4-BE49-F238E27FC236}">
                <a16:creationId xmlns:a16="http://schemas.microsoft.com/office/drawing/2014/main" id="{84CD4510-1D8D-211F-ED5E-49D452E41273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94951" y="2844225"/>
            <a:ext cx="4669477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wentieth Century"/>
              <a:buNone/>
            </a:pPr>
            <a:r>
              <a:rPr lang="en-US" sz="4000" dirty="0">
                <a:solidFill>
                  <a:schemeClr val="bg1"/>
                </a:solidFill>
              </a:rPr>
              <a:t>Session #: </a:t>
            </a:r>
            <a:br>
              <a:rPr lang="en-US" sz="4000" dirty="0">
                <a:solidFill>
                  <a:schemeClr val="bg1"/>
                </a:solidFill>
                <a:latin typeface="Franklin Gothic Demi Cond" panose="020B0603020102020204" pitchFamily="34" charset="0"/>
              </a:rPr>
            </a:br>
            <a:r>
              <a:rPr lang="en-US" sz="3600" b="0" dirty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t>title</a:t>
            </a:r>
            <a:endParaRPr lang="en-US" sz="4000" b="0" dirty="0">
              <a:solidFill>
                <a:schemeClr val="bg1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63B815-ADCA-7DD8-12EE-AD3C28CF243A}"/>
              </a:ext>
            </a:extLst>
          </p:cNvPr>
          <p:cNvSpPr/>
          <p:nvPr userDrawn="1"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23;p1">
            <a:extLst>
              <a:ext uri="{FF2B5EF4-FFF2-40B4-BE49-F238E27FC236}">
                <a16:creationId xmlns:a16="http://schemas.microsoft.com/office/drawing/2014/main" id="{DECDE3A7-1816-FD0F-F793-9D97DD51603D}"/>
              </a:ext>
            </a:extLst>
          </p:cNvPr>
          <p:cNvSpPr txBox="1">
            <a:spLocks/>
          </p:cNvSpPr>
          <p:nvPr userDrawn="1"/>
        </p:nvSpPr>
        <p:spPr>
          <a:xfrm>
            <a:off x="767195" y="6544762"/>
            <a:ext cx="2057401" cy="1615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Twentieth Century"/>
              <a:buNone/>
            </a:pPr>
            <a:r>
              <a:rPr lang="en-US" sz="1050" b="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Sustained Dialogue Workshop</a:t>
            </a:r>
          </a:p>
        </p:txBody>
      </p:sp>
      <p:pic>
        <p:nvPicPr>
          <p:cNvPr id="9" name="Picture 8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4D6CCAB0-B3C7-887E-0146-E12B75A6A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865" t="19300" r="16219" b="20871"/>
          <a:stretch/>
        </p:blipFill>
        <p:spPr>
          <a:xfrm>
            <a:off x="115747" y="6504272"/>
            <a:ext cx="455352" cy="250258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DC1B1BB-DECE-AFF4-604D-4F8D809D5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93360" y="6567587"/>
            <a:ext cx="20574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lang="en-US" sz="1000" b="0" i="0" u="none" strike="noStrike" cap="none" smtClean="0">
                <a:solidFill>
                  <a:schemeClr val="bg1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defRPr>
            </a:lvl1pPr>
          </a:lstStyle>
          <a:p>
            <a:fld id="{5A8C4AAE-05B5-DD42-956F-74EEE3D92F8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843302-9D9E-78CC-3214-6AC295CC1EC4}"/>
              </a:ext>
            </a:extLst>
          </p:cNvPr>
          <p:cNvSpPr/>
          <p:nvPr userDrawn="1"/>
        </p:nvSpPr>
        <p:spPr>
          <a:xfrm>
            <a:off x="632568" y="6620873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7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C5993-212C-A524-9CE9-1FF68BF3E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23" y="1253331"/>
            <a:ext cx="78867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1A4E7E-9951-EAD9-3963-F786FE664D9D}"/>
              </a:ext>
            </a:extLst>
          </p:cNvPr>
          <p:cNvSpPr/>
          <p:nvPr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23;p1">
            <a:extLst>
              <a:ext uri="{FF2B5EF4-FFF2-40B4-BE49-F238E27FC236}">
                <a16:creationId xmlns:a16="http://schemas.microsoft.com/office/drawing/2014/main" id="{88E6C757-2FD4-0CED-F8EC-F6004E2403A7}"/>
              </a:ext>
            </a:extLst>
          </p:cNvPr>
          <p:cNvSpPr txBox="1">
            <a:spLocks/>
          </p:cNvSpPr>
          <p:nvPr/>
        </p:nvSpPr>
        <p:spPr>
          <a:xfrm>
            <a:off x="767195" y="6544762"/>
            <a:ext cx="2057401" cy="1615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Twentieth Century"/>
              <a:buNone/>
            </a:pPr>
            <a:r>
              <a:rPr lang="en-US" sz="1050" b="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Sustained Dialogue Workshop</a:t>
            </a:r>
          </a:p>
        </p:txBody>
      </p:sp>
      <p:pic>
        <p:nvPicPr>
          <p:cNvPr id="12" name="Picture 11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87FC3924-629A-A386-D7FA-27547934A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65" t="19300" r="16219" b="20871"/>
          <a:stretch/>
        </p:blipFill>
        <p:spPr>
          <a:xfrm>
            <a:off x="115747" y="6504272"/>
            <a:ext cx="455352" cy="25025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19A5740-0963-9A8B-A98A-D1C3FAF3CA82}"/>
              </a:ext>
            </a:extLst>
          </p:cNvPr>
          <p:cNvSpPr/>
          <p:nvPr/>
        </p:nvSpPr>
        <p:spPr>
          <a:xfrm>
            <a:off x="632568" y="6613699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D3BE8526-B7B0-30A1-0C25-D4A7234B4F3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43423" y="365125"/>
            <a:ext cx="7886700" cy="498475"/>
          </a:xfrm>
        </p:spPr>
        <p:txBody>
          <a:bodyPr lIns="0" tIns="0" rIns="0" bIns="0" anchor="t" anchorCtr="0">
            <a:normAutofit/>
          </a:bodyPr>
          <a:lstStyle>
            <a:lvl1pPr marR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 lang="en-US" sz="3600" b="1" i="0" u="none" strike="noStrike" kern="1200" cap="none" dirty="0">
                <a:solidFill>
                  <a:schemeClr val="bg1"/>
                </a:solidFill>
                <a:latin typeface="Franklin Gothic Heavy" panose="020B0603020102020204" pitchFamily="34" charset="0"/>
                <a:ea typeface="+mj-ea"/>
                <a:cs typeface="+mj-cs"/>
                <a:sym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65CC625-AAC6-24A4-AD01-DFBFA4247A1D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6893360" y="6552457"/>
            <a:ext cx="2057400" cy="153888"/>
          </a:xfrm>
        </p:spPr>
        <p:txBody>
          <a:bodyPr lIns="0" tIns="0" rIns="0" bIns="0">
            <a:spAutoFit/>
          </a:bodyPr>
          <a:lstStyle/>
          <a:p>
            <a:fld id="{5A8C4AAE-05B5-DD42-956F-74EEE3D92F8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30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DAA5D9F-47F2-7DFC-FDBB-665C13095E55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343423" y="1709479"/>
            <a:ext cx="465191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719702C-89E3-9DE5-5F68-F9FCF6FE5771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5502275" y="0"/>
            <a:ext cx="3641725" cy="640797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E9D0A242-17E3-2A39-C667-AD02EFF009E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43423" y="365125"/>
            <a:ext cx="4651910" cy="997196"/>
          </a:xfrm>
        </p:spPr>
        <p:txBody>
          <a:bodyPr wrap="square" lIns="0" tIns="0" rIns="0" bIns="0" anchor="t" anchorCtr="0">
            <a:spAutoFit/>
          </a:bodyPr>
          <a:lstStyle>
            <a:lvl1pPr>
              <a:defRPr lang="en-US" sz="3600" b="1" i="0" u="none" strike="noStrike" kern="1200" cap="none" dirty="0" smtClean="0">
                <a:solidFill>
                  <a:schemeClr val="bg1"/>
                </a:solidFill>
                <a:latin typeface="Franklin Gothic Heavy" panose="020B0603020102020204" pitchFamily="34" charset="0"/>
                <a:ea typeface="+mj-ea"/>
                <a:cs typeface="+mj-cs"/>
                <a:sym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A78DB9-5417-3E14-DECC-16FACBFD7646}"/>
              </a:ext>
            </a:extLst>
          </p:cNvPr>
          <p:cNvSpPr/>
          <p:nvPr/>
        </p:nvSpPr>
        <p:spPr>
          <a:xfrm>
            <a:off x="0" y="6407975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223;p1">
            <a:extLst>
              <a:ext uri="{FF2B5EF4-FFF2-40B4-BE49-F238E27FC236}">
                <a16:creationId xmlns:a16="http://schemas.microsoft.com/office/drawing/2014/main" id="{8AFA0376-857E-C0B5-33F4-A2D3EFFEF04B}"/>
              </a:ext>
            </a:extLst>
          </p:cNvPr>
          <p:cNvSpPr txBox="1">
            <a:spLocks/>
          </p:cNvSpPr>
          <p:nvPr/>
        </p:nvSpPr>
        <p:spPr>
          <a:xfrm>
            <a:off x="767195" y="6551936"/>
            <a:ext cx="2057401" cy="1615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Twentieth Century"/>
              <a:buNone/>
            </a:pPr>
            <a:r>
              <a:rPr lang="en-US" sz="1050" b="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Sustained Dialogue Workshop</a:t>
            </a:r>
          </a:p>
        </p:txBody>
      </p:sp>
      <p:pic>
        <p:nvPicPr>
          <p:cNvPr id="10" name="Picture 9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25DADC63-089E-1335-7C15-A5071E47C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65" t="19300" r="16219" b="20871"/>
          <a:stretch/>
        </p:blipFill>
        <p:spPr>
          <a:xfrm>
            <a:off x="115747" y="6511446"/>
            <a:ext cx="455352" cy="25025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810B73F-D710-0097-93FC-ED4FC1325370}"/>
              </a:ext>
            </a:extLst>
          </p:cNvPr>
          <p:cNvSpPr/>
          <p:nvPr/>
        </p:nvSpPr>
        <p:spPr>
          <a:xfrm>
            <a:off x="632568" y="6620873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DAF1EDF-0891-5E17-86D6-2BB7EB4D371B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6893360" y="6559631"/>
            <a:ext cx="2057400" cy="153888"/>
          </a:xfrm>
        </p:spPr>
        <p:txBody>
          <a:bodyPr lIns="0" tIns="0" rIns="0" bIns="0">
            <a:spAutoFit/>
          </a:bodyPr>
          <a:lstStyle>
            <a:lvl1pPr>
              <a:defRPr lang="en-US" sz="1000" b="0" i="0" u="none" strike="noStrike" cap="none" smtClean="0">
                <a:solidFill>
                  <a:schemeClr val="bg1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defRPr>
            </a:lvl1pPr>
          </a:lstStyle>
          <a:p>
            <a:fld id="{5A8C4AAE-05B5-DD42-956F-74EEE3D92F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2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C5993-212C-A524-9CE9-1FF68BF3E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23" y="1253331"/>
            <a:ext cx="78867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1A4E7E-9951-EAD9-3963-F786FE664D9D}"/>
              </a:ext>
            </a:extLst>
          </p:cNvPr>
          <p:cNvSpPr/>
          <p:nvPr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23;p1">
            <a:extLst>
              <a:ext uri="{FF2B5EF4-FFF2-40B4-BE49-F238E27FC236}">
                <a16:creationId xmlns:a16="http://schemas.microsoft.com/office/drawing/2014/main" id="{88E6C757-2FD4-0CED-F8EC-F6004E2403A7}"/>
              </a:ext>
            </a:extLst>
          </p:cNvPr>
          <p:cNvSpPr txBox="1">
            <a:spLocks/>
          </p:cNvSpPr>
          <p:nvPr/>
        </p:nvSpPr>
        <p:spPr>
          <a:xfrm>
            <a:off x="767195" y="6544762"/>
            <a:ext cx="2057401" cy="1615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Twentieth Century"/>
              <a:buNone/>
            </a:pPr>
            <a:r>
              <a:rPr lang="en-US" sz="1050" b="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Sustained Dialogue Workshop</a:t>
            </a:r>
          </a:p>
        </p:txBody>
      </p:sp>
      <p:pic>
        <p:nvPicPr>
          <p:cNvPr id="12" name="Picture 11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87FC3924-629A-A386-D7FA-27547934A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65" t="19300" r="16219" b="20871"/>
          <a:stretch/>
        </p:blipFill>
        <p:spPr>
          <a:xfrm>
            <a:off x="115747" y="6504272"/>
            <a:ext cx="455352" cy="25025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19A5740-0963-9A8B-A98A-D1C3FAF3CA82}"/>
              </a:ext>
            </a:extLst>
          </p:cNvPr>
          <p:cNvSpPr/>
          <p:nvPr/>
        </p:nvSpPr>
        <p:spPr>
          <a:xfrm>
            <a:off x="632568" y="6613699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D3BE8526-B7B0-30A1-0C25-D4A7234B4F3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43423" y="365125"/>
            <a:ext cx="7886700" cy="498475"/>
          </a:xfrm>
        </p:spPr>
        <p:txBody>
          <a:bodyPr lIns="0" tIns="0" rIns="0" bIns="0" anchor="t" anchorCtr="0">
            <a:normAutofit/>
          </a:bodyPr>
          <a:lstStyle>
            <a:lvl1pPr marR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 lang="en-US" sz="3600" b="1" i="0" u="none" strike="noStrike" kern="1200" cap="none" dirty="0">
                <a:solidFill>
                  <a:schemeClr val="bg1"/>
                </a:solidFill>
                <a:latin typeface="Franklin Gothic Heavy" panose="020B0603020102020204" pitchFamily="34" charset="0"/>
                <a:ea typeface="+mj-ea"/>
                <a:cs typeface="+mj-cs"/>
                <a:sym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65CC625-AAC6-24A4-AD01-DFBFA4247A1D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6893360" y="6552457"/>
            <a:ext cx="2057400" cy="153888"/>
          </a:xfrm>
        </p:spPr>
        <p:txBody>
          <a:bodyPr lIns="0" tIns="0" rIns="0" bIns="0">
            <a:spAutoFit/>
          </a:bodyPr>
          <a:lstStyle/>
          <a:p>
            <a:fld id="{5A8C4AAE-05B5-DD42-956F-74EEE3D92F8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59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D9A1A2-F9EF-59C9-D9F0-8B938626E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23" y="1253331"/>
            <a:ext cx="78867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12BE05-6233-7E05-B9E1-2DA4724E2CAC}"/>
              </a:ext>
            </a:extLst>
          </p:cNvPr>
          <p:cNvSpPr/>
          <p:nvPr userDrawn="1"/>
        </p:nvSpPr>
        <p:spPr>
          <a:xfrm>
            <a:off x="0" y="6400801"/>
            <a:ext cx="9144000" cy="45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223;p1">
            <a:extLst>
              <a:ext uri="{FF2B5EF4-FFF2-40B4-BE49-F238E27FC236}">
                <a16:creationId xmlns:a16="http://schemas.microsoft.com/office/drawing/2014/main" id="{EE15907F-FD98-EFF7-5907-129309369324}"/>
              </a:ext>
            </a:extLst>
          </p:cNvPr>
          <p:cNvSpPr txBox="1">
            <a:spLocks/>
          </p:cNvSpPr>
          <p:nvPr userDrawn="1"/>
        </p:nvSpPr>
        <p:spPr>
          <a:xfrm>
            <a:off x="767195" y="6544762"/>
            <a:ext cx="2057401" cy="1615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Twentieth Century"/>
              <a:buNone/>
            </a:pPr>
            <a:r>
              <a:rPr lang="en-US" sz="1050" b="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Sustained Dialogue Workshop</a:t>
            </a:r>
          </a:p>
        </p:txBody>
      </p:sp>
      <p:pic>
        <p:nvPicPr>
          <p:cNvPr id="10" name="Picture 9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592081F8-DF84-2752-D907-AD7C8FA8B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865" t="19300" r="16219" b="20871"/>
          <a:stretch/>
        </p:blipFill>
        <p:spPr>
          <a:xfrm>
            <a:off x="115747" y="6504272"/>
            <a:ext cx="455352" cy="25025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ED5E5C8-A813-8396-3471-36DA1921F42F}"/>
              </a:ext>
            </a:extLst>
          </p:cNvPr>
          <p:cNvSpPr/>
          <p:nvPr userDrawn="1"/>
        </p:nvSpPr>
        <p:spPr>
          <a:xfrm>
            <a:off x="632568" y="6613699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6">
            <a:extLst>
              <a:ext uri="{FF2B5EF4-FFF2-40B4-BE49-F238E27FC236}">
                <a16:creationId xmlns:a16="http://schemas.microsoft.com/office/drawing/2014/main" id="{A70C9E12-3280-D1DC-64BC-90E491DB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23" y="365125"/>
            <a:ext cx="7886700" cy="498475"/>
          </a:xfrm>
        </p:spPr>
        <p:txBody>
          <a:bodyPr lIns="0" tIns="0" rIns="0" bIns="0" anchor="t" anchorCtr="0">
            <a:normAutofit/>
          </a:bodyPr>
          <a:lstStyle>
            <a:lvl1pPr marR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 lang="en-US" sz="3600" b="1" i="0" u="none" strike="noStrike" kern="1200" cap="none" dirty="0">
                <a:solidFill>
                  <a:schemeClr val="tx1"/>
                </a:solidFill>
                <a:latin typeface="Franklin Gothic Heavy" panose="020B0603020102020204" pitchFamily="34" charset="0"/>
                <a:ea typeface="+mj-ea"/>
                <a:cs typeface="+mj-cs"/>
                <a:sym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17">
            <a:extLst>
              <a:ext uri="{FF2B5EF4-FFF2-40B4-BE49-F238E27FC236}">
                <a16:creationId xmlns:a16="http://schemas.microsoft.com/office/drawing/2014/main" id="{AA042988-7CCB-D3C7-577C-70246FDD12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93360" y="6552457"/>
            <a:ext cx="2057400" cy="153888"/>
          </a:xfrm>
        </p:spPr>
        <p:txBody>
          <a:bodyPr lIns="0" tIns="0" rIns="0" bIns="0">
            <a:spAutoFit/>
          </a:bodyPr>
          <a:lstStyle/>
          <a:p>
            <a:fld id="{5A8C4AAE-05B5-DD42-956F-74EEE3D92F8F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242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CFE1B-A6D4-3E95-8A01-DC16855E9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7E8E1-416A-E528-1DD0-D367191AA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258228-2028-62A0-6919-3B4A7EE19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42A0B-46E7-90B5-4C4B-72E98FCF0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AAC781-6D4A-9343-8CFA-0680DDF0BE39}" type="datetimeFigureOut">
              <a:rPr lang="en-US" smtClean="0"/>
              <a:t>1/23/25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0970F-EF06-1AD4-E2D7-E93C9192B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38347-4558-8936-ED16-CC6D6155B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C4AAE-05B5-DD42-956F-74EEE3D92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A875C-50C7-0691-A1E2-4683D7409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2571C-E0AB-1918-159B-CE1B3139A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A814C-801B-FDF9-EF00-7072C73F6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221BA5-D884-BC55-1869-A8DB944416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5AE0D7-A5B2-4586-DBE2-C6523DA1A0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7BBA7-843C-FA08-A34B-CD3E91603B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AAC781-6D4A-9343-8CFA-0680DDF0BE39}" type="datetimeFigureOut">
              <a:rPr lang="en-US" smtClean="0"/>
              <a:t>1/23/25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81ABF-9DBA-CE8A-2DF9-B2F8B2F33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A5E0BD-7902-5B2A-D710-B97BA843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C4AAE-05B5-DD42-956F-74EEE3D92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82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97A76E-5BD7-E702-4E08-DD2A9742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1AAC781-6D4A-9343-8CFA-0680DDF0BE39}" type="datetimeFigureOut">
              <a:rPr lang="en-US" smtClean="0"/>
              <a:t>1/23/25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5BA70F-38DB-0A7D-D441-9373567B8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E4C18-13D2-55CA-776D-6269908E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C4AAE-05B5-DD42-956F-74EEE3D92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53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0AA73-EBA3-77B8-BF0C-99E89E8DF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35834-02FA-4FB5-8ABE-16B228AB6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14E10-2365-978C-23F8-A90D3EF34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fld id="{5A8C4AAE-05B5-DD42-956F-74EEE3D92F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C87798-8E75-FE9F-2E91-C72B62F85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91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0" r:id="rId2"/>
    <p:sldLayoutId id="2147483664" r:id="rId3"/>
    <p:sldLayoutId id="2147483671" r:id="rId4"/>
    <p:sldLayoutId id="2147483672" r:id="rId5"/>
    <p:sldLayoutId id="2147483665" r:id="rId6"/>
    <p:sldLayoutId id="2147483666" r:id="rId7"/>
    <p:sldLayoutId id="2147483667" r:id="rId8"/>
    <p:sldLayoutId id="2147483669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Franklin Gothic Heavy" panose="020B06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6.jpg"/><Relationship Id="rId7" Type="http://schemas.openxmlformats.org/officeDocument/2006/relationships/hyperlink" Target="https://www.aacu.org/initiatives/institute-for-democracy-and-higher-education/helpdesk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Nthomas@aacu.org" TargetMode="External"/><Relationship Id="rId5" Type="http://schemas.openxmlformats.org/officeDocument/2006/relationships/hyperlink" Target="mailto:Lgarvin@ncengage.org" TargetMode="External"/><Relationship Id="rId4" Type="http://schemas.openxmlformats.org/officeDocument/2006/relationships/hyperlink" Target="mailto:Rhonda@sustaineddialogue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D1EDFBD-A370-5181-A8BC-09B61E4F9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46469" y="0"/>
            <a:ext cx="11057942" cy="7008555"/>
          </a:xfrm>
          <a:prstGeom prst="rect">
            <a:avLst/>
          </a:prstGeom>
        </p:spPr>
      </p:pic>
      <p:sp>
        <p:nvSpPr>
          <p:cNvPr id="223" name="Google Shape;223;p1"/>
          <p:cNvSpPr txBox="1">
            <a:spLocks noGrp="1"/>
          </p:cNvSpPr>
          <p:nvPr>
            <p:ph type="ctrTitle"/>
          </p:nvPr>
        </p:nvSpPr>
        <p:spPr>
          <a:xfrm>
            <a:off x="331116" y="452800"/>
            <a:ext cx="8094580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</a:pPr>
            <a:r>
              <a:rPr lang="en-US" sz="4400" dirty="0">
                <a:solidFill>
                  <a:schemeClr val="bg1"/>
                </a:solidFill>
              </a:rPr>
              <a:t>Lessons from IDHE/SDI Fall 2024 Help Desk for Democracy Educators</a:t>
            </a:r>
            <a:br>
              <a:rPr lang="en-US" sz="4400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FA2A424A-346E-3439-6F71-B78418FB8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412" y="0"/>
            <a:ext cx="1128259" cy="69352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273B82C-EBF4-00E3-6E0A-14796392A962}"/>
              </a:ext>
            </a:extLst>
          </p:cNvPr>
          <p:cNvSpPr/>
          <p:nvPr/>
        </p:nvSpPr>
        <p:spPr>
          <a:xfrm>
            <a:off x="5119476" y="5775874"/>
            <a:ext cx="2666258" cy="266625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F507E3-AFFD-4ADA-E5D2-F25D647FE384}"/>
              </a:ext>
            </a:extLst>
          </p:cNvPr>
          <p:cNvSpPr/>
          <p:nvPr/>
        </p:nvSpPr>
        <p:spPr>
          <a:xfrm>
            <a:off x="8211627" y="2923734"/>
            <a:ext cx="2666258" cy="266625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B4797D6-8F8A-30CA-4D1D-539D3392E0A8}"/>
              </a:ext>
            </a:extLst>
          </p:cNvPr>
          <p:cNvSpPr/>
          <p:nvPr/>
        </p:nvSpPr>
        <p:spPr>
          <a:xfrm>
            <a:off x="6122048" y="4106109"/>
            <a:ext cx="3843866" cy="384386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C63086-D8F6-4BE5-5D55-9E62712676C4}"/>
              </a:ext>
            </a:extLst>
          </p:cNvPr>
          <p:cNvSpPr txBox="1"/>
          <p:nvPr/>
        </p:nvSpPr>
        <p:spPr>
          <a:xfrm>
            <a:off x="0" y="5141151"/>
            <a:ext cx="98163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Rhonda Fitzgerald </a:t>
            </a:r>
            <a:r>
              <a:rPr lang="en-US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–Sustained Dialogue Institute</a:t>
            </a:r>
          </a:p>
          <a:p>
            <a:pPr algn="l"/>
            <a:r>
              <a:rPr lang="en-US" sz="1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Ande Diaz </a:t>
            </a:r>
            <a:r>
              <a:rPr lang="en-US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– Tree of Light Consulting, Emerita-Saint Anselm College</a:t>
            </a:r>
          </a:p>
          <a:p>
            <a:pPr algn="l"/>
            <a:r>
              <a:rPr lang="en-US" sz="1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Leslie Garvin </a:t>
            </a:r>
            <a:r>
              <a:rPr lang="en-US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–North Carolina Campus Engagement, </a:t>
            </a:r>
            <a:r>
              <a:rPr lang="en-US" sz="1800" dirty="0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Nat’l</a:t>
            </a:r>
            <a:r>
              <a:rPr lang="en-US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Issues Forum Institute</a:t>
            </a:r>
          </a:p>
          <a:p>
            <a:pPr algn="l"/>
            <a:r>
              <a:rPr lang="en-US" sz="1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Michele Holt-Shannon</a:t>
            </a:r>
            <a:r>
              <a:rPr lang="en-US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- Carsey School of Public Policy, Univ. of New Hampshire</a:t>
            </a:r>
          </a:p>
          <a:p>
            <a:pPr algn="l"/>
            <a:r>
              <a:rPr lang="en-US" sz="1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Nancy Thomas </a:t>
            </a:r>
            <a:r>
              <a:rPr lang="en-US" sz="18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–Institute for Democracy &amp; Higher Education, AAC&amp;U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80C1C-BFFE-F4FE-BB03-ABDD2DDD1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9395D3-0E5A-A118-720E-9DE226C2E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Collaborate (</a:t>
            </a:r>
            <a:r>
              <a:rPr lang="en-US" sz="2000" dirty="0"/>
              <a:t>small group brainstorm – 15 mins</a:t>
            </a:r>
            <a:r>
              <a:rPr lang="en-US" dirty="0"/>
              <a:t>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8D0200-1D08-E9CB-B7FD-AE8960F606E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43422" y="1004047"/>
            <a:ext cx="8581424" cy="521745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/>
              <a:t>What would you want/ need to be able to help your campus navigate quicksand moments more democratically? </a:t>
            </a:r>
            <a:r>
              <a:rPr lang="en-US" sz="2400" dirty="0"/>
              <a:t>(ex. training, resources, curriculum changes, other boosts)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/>
              <a:t>What’s on your wish list of learning experiences?</a:t>
            </a:r>
          </a:p>
          <a:p>
            <a:pPr marL="0" indent="0" algn="r">
              <a:buNone/>
            </a:pP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218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>
          <a:extLst>
            <a:ext uri="{FF2B5EF4-FFF2-40B4-BE49-F238E27FC236}">
              <a16:creationId xmlns:a16="http://schemas.microsoft.com/office/drawing/2014/main" id="{E48E9266-0744-40E6-CC19-E77619BB3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women sitting at a table with a computer&#10;&#10;Description automatically generated with low confidence">
            <a:extLst>
              <a:ext uri="{FF2B5EF4-FFF2-40B4-BE49-F238E27FC236}">
                <a16:creationId xmlns:a16="http://schemas.microsoft.com/office/drawing/2014/main" id="{51EFD79C-98ED-3F1A-4FDD-5A1373235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383" t="70" r="16000" b="-70"/>
          <a:stretch/>
        </p:blipFill>
        <p:spPr>
          <a:xfrm>
            <a:off x="193239" y="0"/>
            <a:ext cx="8950761" cy="64151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9F6FEE-2275-1038-7BDD-00B61CF2FF49}"/>
              </a:ext>
            </a:extLst>
          </p:cNvPr>
          <p:cNvSpPr/>
          <p:nvPr/>
        </p:nvSpPr>
        <p:spPr>
          <a:xfrm>
            <a:off x="0" y="-48874"/>
            <a:ext cx="12293403" cy="680340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72000">
                <a:srgbClr val="203C75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0" name="Google Shape;230;g217c3639b24_0_6">
            <a:extLst>
              <a:ext uri="{FF2B5EF4-FFF2-40B4-BE49-F238E27FC236}">
                <a16:creationId xmlns:a16="http://schemas.microsoft.com/office/drawing/2014/main" id="{533F5965-240B-B505-CEA3-EAED02C24E6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5747" y="-78417"/>
            <a:ext cx="14138135" cy="581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-US" dirty="0">
                <a:latin typeface="Franklin Gothic Medium" panose="020B0603020102020204" pitchFamily="34" charset="0"/>
                <a:cs typeface="Arial" panose="020B0604020202020204" pitchFamily="34" charset="0"/>
              </a:rPr>
              <a:t>Contact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Rhonda: 	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Rhonda@sustaineddialogue.org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Ande: 		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Andediaz@gmail.com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Leslie: 		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Lgarvin@ncengage.org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Nancy:		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Nthomas@aacu.org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Michele: 	</a:t>
            </a:r>
            <a:r>
              <a:rPr lang="en-US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Michele.Holt-Shannon@unh.edu</a:t>
            </a: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also can reach us experts here at the Help Desk: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https://www.aacu.org/initiatives/institute-for-democracy-and-higher-education/helpdesk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Thank you: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AAC&amp;U</a:t>
            </a:r>
            <a:b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AAC&amp;U’s Institute for Democracy in Higher Education and Nancy Thomas</a:t>
            </a:r>
            <a:b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Anna Dodson</a:t>
            </a:r>
            <a:b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The entire Help Desk Scholar/ Consultant volunteer team!</a:t>
            </a:r>
            <a:b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Our foundation partners</a:t>
            </a:r>
            <a:endParaRPr lang="en-US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CC6FCF-F5D3-F59D-B226-61A0910FF0EA}"/>
              </a:ext>
            </a:extLst>
          </p:cNvPr>
          <p:cNvSpPr txBox="1">
            <a:spLocks/>
          </p:cNvSpPr>
          <p:nvPr/>
        </p:nvSpPr>
        <p:spPr>
          <a:xfrm>
            <a:off x="8804289" y="6552457"/>
            <a:ext cx="146471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5A8C4AAE-05B5-DD42-956F-74EEE3D92F8F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Google Shape;223;p1">
            <a:extLst>
              <a:ext uri="{FF2B5EF4-FFF2-40B4-BE49-F238E27FC236}">
                <a16:creationId xmlns:a16="http://schemas.microsoft.com/office/drawing/2014/main" id="{41A055B7-2CD7-9352-450E-EDCB74BCCD94}"/>
              </a:ext>
            </a:extLst>
          </p:cNvPr>
          <p:cNvSpPr txBox="1">
            <a:spLocks/>
          </p:cNvSpPr>
          <p:nvPr/>
        </p:nvSpPr>
        <p:spPr>
          <a:xfrm>
            <a:off x="767195" y="6544762"/>
            <a:ext cx="2057401" cy="1615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4400"/>
              <a:buFont typeface="Twentieth Century"/>
              <a:buNone/>
            </a:pPr>
            <a:r>
              <a:rPr lang="en-US" sz="1050" b="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Sustained Dialogue Workshop</a:t>
            </a:r>
          </a:p>
        </p:txBody>
      </p:sp>
      <p:pic>
        <p:nvPicPr>
          <p:cNvPr id="8" name="Picture 7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AC2A14EE-8C67-62EE-FE1B-A59DB211A8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865" t="19300" r="16219" b="20871"/>
          <a:stretch/>
        </p:blipFill>
        <p:spPr>
          <a:xfrm>
            <a:off x="115747" y="6504272"/>
            <a:ext cx="455352" cy="25025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F8AE5B3-2B10-11EB-F36F-D4CE7E6053ED}"/>
              </a:ext>
            </a:extLst>
          </p:cNvPr>
          <p:cNvSpPr/>
          <p:nvPr/>
        </p:nvSpPr>
        <p:spPr>
          <a:xfrm>
            <a:off x="632568" y="6613699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6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"/>
          <p:cNvSpPr txBox="1">
            <a:spLocks noGrp="1"/>
          </p:cNvSpPr>
          <p:nvPr>
            <p:ph idx="1"/>
          </p:nvPr>
        </p:nvSpPr>
        <p:spPr>
          <a:xfrm>
            <a:off x="115748" y="1367969"/>
            <a:ext cx="5227218" cy="469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Come </a:t>
            </a:r>
            <a:r>
              <a:rPr lang="en-US" sz="2000" dirty="0"/>
              <a:t>on in to meet us </a:t>
            </a:r>
            <a:r>
              <a:rPr lang="en-US" sz="1600" dirty="0"/>
              <a:t>(5 mins)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Connect</a:t>
            </a:r>
            <a:r>
              <a:rPr lang="en-US" sz="2000" dirty="0"/>
              <a:t> with a partner or two </a:t>
            </a:r>
            <a:r>
              <a:rPr lang="en-US" sz="1600" dirty="0"/>
              <a:t>(10 min)</a:t>
            </a:r>
            <a:endParaRPr lang="en-US" sz="2000" dirty="0"/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Content</a:t>
            </a:r>
            <a:r>
              <a:rPr lang="en-US" sz="2000" dirty="0"/>
              <a:t> </a:t>
            </a:r>
          </a:p>
          <a:p>
            <a:pPr marL="800100" lvl="1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Learn what the Help Desk fielded (6 mins) </a:t>
            </a:r>
          </a:p>
          <a:p>
            <a:pPr marL="800100" lvl="1" indent="-3429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Hear from the Help Desk consultants on the bigger picture from the fields of political engagement, democracy, dialogue, deliberation, &amp; campus climate. </a:t>
            </a:r>
            <a:r>
              <a:rPr lang="en-US" sz="1400" dirty="0"/>
              <a:t>(15 mins)</a:t>
            </a:r>
            <a:endParaRPr lang="en-US" sz="1800" dirty="0"/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Collaborate : </a:t>
            </a:r>
            <a:r>
              <a:rPr lang="en-US" sz="2000" dirty="0"/>
              <a:t> Brainstorm what we need to do collectively to expand those who can “help” in this way </a:t>
            </a:r>
            <a:r>
              <a:rPr lang="en-US" sz="1050" dirty="0"/>
              <a:t>(15 mins)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Contact</a:t>
            </a:r>
            <a:r>
              <a:rPr lang="en-US" sz="2000" dirty="0"/>
              <a:t>: Stay in touch/resources</a:t>
            </a:r>
          </a:p>
        </p:txBody>
      </p:sp>
      <p:sp>
        <p:nvSpPr>
          <p:cNvPr id="2" name="Google Shape;236;p2">
            <a:extLst>
              <a:ext uri="{FF2B5EF4-FFF2-40B4-BE49-F238E27FC236}">
                <a16:creationId xmlns:a16="http://schemas.microsoft.com/office/drawing/2014/main" id="{BA810675-4F29-31C9-0468-46C7B6899AC9}"/>
              </a:ext>
            </a:extLst>
          </p:cNvPr>
          <p:cNvSpPr txBox="1">
            <a:spLocks/>
          </p:cNvSpPr>
          <p:nvPr/>
        </p:nvSpPr>
        <p:spPr>
          <a:xfrm>
            <a:off x="115747" y="332162"/>
            <a:ext cx="8192423" cy="61555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C3979"/>
              </a:buClr>
              <a:buSzPts val="4400"/>
              <a:buFont typeface="Twentieth Century"/>
              <a:buNone/>
            </a:pPr>
            <a:r>
              <a:rPr lang="en-US" sz="4000" dirty="0">
                <a:solidFill>
                  <a:schemeClr val="bg1"/>
                </a:solidFill>
              </a:rPr>
              <a:t>AGENDA 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b="0" dirty="0">
                <a:solidFill>
                  <a:schemeClr val="bg1"/>
                </a:solidFill>
              </a:rPr>
              <a:t>55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0" dirty="0">
                <a:solidFill>
                  <a:schemeClr val="bg1"/>
                </a:solidFill>
              </a:rPr>
              <a:t>mins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FF7D62-D6FE-8E7F-499E-5CA21060FB0D}"/>
              </a:ext>
            </a:extLst>
          </p:cNvPr>
          <p:cNvSpPr/>
          <p:nvPr/>
        </p:nvSpPr>
        <p:spPr>
          <a:xfrm>
            <a:off x="343423" y="1111912"/>
            <a:ext cx="3487142" cy="574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itting at a table&#10;&#10;Description automatically generated">
            <a:extLst>
              <a:ext uri="{FF2B5EF4-FFF2-40B4-BE49-F238E27FC236}">
                <a16:creationId xmlns:a16="http://schemas.microsoft.com/office/drawing/2014/main" id="{DC1426AB-7377-BEA2-29B2-D3FE25101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55"/>
          <a:stretch/>
        </p:blipFill>
        <p:spPr>
          <a:xfrm>
            <a:off x="5527016" y="0"/>
            <a:ext cx="3641368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377535B-B71A-163C-5D81-29285E7F2B92}"/>
              </a:ext>
            </a:extLst>
          </p:cNvPr>
          <p:cNvGrpSpPr/>
          <p:nvPr/>
        </p:nvGrpSpPr>
        <p:grpSpPr>
          <a:xfrm>
            <a:off x="0" y="6407975"/>
            <a:ext cx="9144000" cy="457200"/>
            <a:chOff x="0" y="6400801"/>
            <a:chExt cx="9144000" cy="457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B8D1F1-3DEC-D4CD-9BDD-1486E9BC6C5F}"/>
                </a:ext>
              </a:extLst>
            </p:cNvPr>
            <p:cNvSpPr/>
            <p:nvPr/>
          </p:nvSpPr>
          <p:spPr>
            <a:xfrm>
              <a:off x="0" y="6400801"/>
              <a:ext cx="9144000" cy="457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lide Number Placeholder 5">
              <a:extLst>
                <a:ext uri="{FF2B5EF4-FFF2-40B4-BE49-F238E27FC236}">
                  <a16:creationId xmlns:a16="http://schemas.microsoft.com/office/drawing/2014/main" id="{6EA0B948-94F6-B6F9-C5E2-7CFD877BBB52}"/>
                </a:ext>
              </a:extLst>
            </p:cNvPr>
            <p:cNvSpPr txBox="1">
              <a:spLocks/>
            </p:cNvSpPr>
            <p:nvPr/>
          </p:nvSpPr>
          <p:spPr>
            <a:xfrm>
              <a:off x="8804289" y="6552457"/>
              <a:ext cx="146471" cy="15388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00" b="0" i="0" u="none" strike="noStrike" cap="none">
                  <a:solidFill>
                    <a:schemeClr val="tx1">
                      <a:tint val="75000"/>
                    </a:schemeClr>
                  </a:solidFill>
                  <a:latin typeface="Franklin Gothic Medium Cond" panose="020B0606030402020204" pitchFamily="34" charset="0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fld id="{5A8C4AAE-05B5-DD42-956F-74EEE3D92F8F}" type="slidenum">
                <a:rPr lang="en-US" smtClean="0">
                  <a:solidFill>
                    <a:schemeClr val="bg1"/>
                  </a:solidFill>
                </a:rPr>
                <a:pPr/>
                <a:t>2</a:t>
              </a:fld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Google Shape;223;p1">
              <a:extLst>
                <a:ext uri="{FF2B5EF4-FFF2-40B4-BE49-F238E27FC236}">
                  <a16:creationId xmlns:a16="http://schemas.microsoft.com/office/drawing/2014/main" id="{DB31A01D-1333-7756-A725-8480EE560C85}"/>
                </a:ext>
              </a:extLst>
            </p:cNvPr>
            <p:cNvSpPr txBox="1">
              <a:spLocks/>
            </p:cNvSpPr>
            <p:nvPr/>
          </p:nvSpPr>
          <p:spPr>
            <a:xfrm>
              <a:off x="767195" y="6544762"/>
              <a:ext cx="2057401" cy="1615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0" tIns="0" rIns="0" bIns="0" rtlCol="0" anchor="b" anchorCtr="0"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b="1" i="0" kern="1200">
                  <a:solidFill>
                    <a:schemeClr val="tx1"/>
                  </a:solidFill>
                  <a:latin typeface="Franklin Gothic Heavy" panose="020B0603020102020204" pitchFamily="34" charset="0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  <a:buClr>
                  <a:schemeClr val="lt1"/>
                </a:buClr>
                <a:buSzPts val="4400"/>
                <a:buFont typeface="Twentieth Century"/>
                <a:buNone/>
              </a:pPr>
              <a:r>
                <a:rPr lang="en-US" sz="1050" b="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Sustained Dialogue Workshop</a:t>
              </a:r>
            </a:p>
          </p:txBody>
        </p:sp>
        <p:pic>
          <p:nvPicPr>
            <p:cNvPr id="14" name="Picture 13" descr="A picture containing graphics, logo, font, circle&#10;&#10;Description automatically generated">
              <a:extLst>
                <a:ext uri="{FF2B5EF4-FFF2-40B4-BE49-F238E27FC236}">
                  <a16:creationId xmlns:a16="http://schemas.microsoft.com/office/drawing/2014/main" id="{EED3BE27-4818-2126-D4FC-973BC8993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865" t="19300" r="16219" b="20871"/>
            <a:stretch/>
          </p:blipFill>
          <p:spPr>
            <a:xfrm>
              <a:off x="115747" y="6504272"/>
              <a:ext cx="455352" cy="250258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6B28FCE-6089-8AFB-478C-084B45C0CD3E}"/>
                </a:ext>
              </a:extLst>
            </p:cNvPr>
            <p:cNvSpPr/>
            <p:nvPr/>
          </p:nvSpPr>
          <p:spPr>
            <a:xfrm>
              <a:off x="632568" y="6613699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7"/>
          <p:cNvSpPr txBox="1">
            <a:spLocks noGrp="1"/>
          </p:cNvSpPr>
          <p:nvPr>
            <p:ph idx="1"/>
          </p:nvPr>
        </p:nvSpPr>
        <p:spPr>
          <a:xfrm>
            <a:off x="1990119" y="1423540"/>
            <a:ext cx="6426517" cy="489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4200"/>
              </a:spcAft>
              <a:buSzPct val="100000"/>
              <a:buNone/>
            </a:pPr>
            <a:r>
              <a:rPr lang="en-US" sz="2000" dirty="0"/>
              <a:t>What is shared here is </a:t>
            </a:r>
            <a:r>
              <a:rPr lang="en-US" sz="2000" b="1" i="1" dirty="0">
                <a:latin typeface="Poppins SemiBold" pitchFamily="2" charset="77"/>
                <a:cs typeface="Poppins SemiBold" pitchFamily="2" charset="77"/>
              </a:rPr>
              <a:t>confidential</a:t>
            </a:r>
            <a:r>
              <a:rPr lang="en-US" sz="2000" dirty="0"/>
              <a:t> 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4200"/>
              </a:spcAft>
              <a:buSzPct val="100000"/>
              <a:buNone/>
            </a:pPr>
            <a:r>
              <a:rPr lang="en-US" sz="2000" dirty="0"/>
              <a:t>Use “I” statements that </a:t>
            </a:r>
            <a:r>
              <a:rPr lang="en-US" sz="2000" b="1" i="1" dirty="0">
                <a:latin typeface="Poppins SemiBold" pitchFamily="2" charset="77"/>
                <a:cs typeface="Poppins SemiBold" pitchFamily="2" charset="77"/>
              </a:rPr>
              <a:t>don’t</a:t>
            </a:r>
            <a:r>
              <a:rPr lang="en-US" sz="2000" dirty="0"/>
              <a:t> </a:t>
            </a:r>
            <a:r>
              <a:rPr lang="en-US" sz="2000" b="1" i="1" dirty="0">
                <a:latin typeface="Poppins SemiBold" pitchFamily="2" charset="77"/>
                <a:cs typeface="Poppins SemiBold" pitchFamily="2" charset="77"/>
              </a:rPr>
              <a:t>assume</a:t>
            </a:r>
            <a:r>
              <a:rPr lang="en-US" sz="2000" dirty="0"/>
              <a:t> shared views, demographics, or experiences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4200"/>
              </a:spcAft>
              <a:buSzPct val="100000"/>
              <a:buNone/>
            </a:pPr>
            <a:r>
              <a:rPr lang="en-US" sz="2000" b="1" i="1" dirty="0">
                <a:latin typeface="Poppins SemiBold" pitchFamily="2" charset="77"/>
                <a:cs typeface="Poppins SemiBold" pitchFamily="2" charset="77"/>
              </a:rPr>
              <a:t>Share</a:t>
            </a:r>
            <a:r>
              <a:rPr lang="en-US" sz="2000" dirty="0"/>
              <a:t> airtime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4200"/>
              </a:spcAft>
              <a:buSzPct val="100000"/>
              <a:buNone/>
            </a:pPr>
            <a:r>
              <a:rPr lang="en-US" sz="2000" dirty="0"/>
              <a:t>Use one another’s names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4200"/>
              </a:spcAft>
              <a:buSzPct val="100000"/>
              <a:buNone/>
            </a:pPr>
            <a:r>
              <a:rPr lang="en-US" sz="2000" b="1" i="1" dirty="0">
                <a:latin typeface="Poppins SemiBold" pitchFamily="2" charset="77"/>
                <a:cs typeface="Poppins SemiBold" pitchFamily="2" charset="77"/>
              </a:rPr>
              <a:t>No recording </a:t>
            </a:r>
            <a:r>
              <a:rPr lang="en-US" sz="2000" dirty="0"/>
              <a:t>or screenshots, please</a:t>
            </a:r>
            <a:endParaRPr sz="2000" dirty="0"/>
          </a:p>
        </p:txBody>
      </p:sp>
      <p:sp>
        <p:nvSpPr>
          <p:cNvPr id="345" name="Google Shape;345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wentieth Century"/>
              <a:buNone/>
            </a:pPr>
            <a:r>
              <a:rPr lang="en-US" dirty="0"/>
              <a:t>Group Norms To Get Started</a:t>
            </a:r>
            <a:endParaRPr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B4892EF-2002-8494-015D-BAE88053195B}"/>
              </a:ext>
            </a:extLst>
          </p:cNvPr>
          <p:cNvSpPr txBox="1">
            <a:spLocks/>
          </p:cNvSpPr>
          <p:nvPr/>
        </p:nvSpPr>
        <p:spPr>
          <a:xfrm>
            <a:off x="8804289" y="6559631"/>
            <a:ext cx="146471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5A8C4AAE-05B5-DD42-956F-74EEE3D92F8F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F8DF6C-6FFD-61E8-2180-10580AB556A7}"/>
              </a:ext>
            </a:extLst>
          </p:cNvPr>
          <p:cNvCxnSpPr>
            <a:cxnSpLocks/>
          </p:cNvCxnSpPr>
          <p:nvPr/>
        </p:nvCxnSpPr>
        <p:spPr>
          <a:xfrm>
            <a:off x="974666" y="2067163"/>
            <a:ext cx="662421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160DC0-2E53-0A95-9232-094C667A96D4}"/>
              </a:ext>
            </a:extLst>
          </p:cNvPr>
          <p:cNvCxnSpPr>
            <a:cxnSpLocks/>
          </p:cNvCxnSpPr>
          <p:nvPr/>
        </p:nvCxnSpPr>
        <p:spPr>
          <a:xfrm>
            <a:off x="974666" y="3211729"/>
            <a:ext cx="662421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402D3C-E195-DB32-7B89-41B18D69E524}"/>
              </a:ext>
            </a:extLst>
          </p:cNvPr>
          <p:cNvCxnSpPr>
            <a:cxnSpLocks/>
          </p:cNvCxnSpPr>
          <p:nvPr/>
        </p:nvCxnSpPr>
        <p:spPr>
          <a:xfrm>
            <a:off x="974666" y="4170374"/>
            <a:ext cx="662421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181925-3A45-260E-DEDD-F2F16A5E6704}"/>
              </a:ext>
            </a:extLst>
          </p:cNvPr>
          <p:cNvCxnSpPr>
            <a:cxnSpLocks/>
          </p:cNvCxnSpPr>
          <p:nvPr/>
        </p:nvCxnSpPr>
        <p:spPr>
          <a:xfrm>
            <a:off x="974666" y="5126337"/>
            <a:ext cx="662421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43C5C9AB-A1E3-851D-CA04-FC03FCBBB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5542" y="1373453"/>
            <a:ext cx="504760" cy="63283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038F26A-B173-B6B8-9DFA-A0AC9A70E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167" y="3286104"/>
            <a:ext cx="719510" cy="89938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8B81028-0C85-5581-484B-35882DEF14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0615" y="4212172"/>
            <a:ext cx="694615" cy="86132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4AFBDFB-DC17-1CDD-CAF9-DB66F8FFE4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8859" y="5232021"/>
            <a:ext cx="598126" cy="7310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88CD44-1C0D-EFA6-7DD8-0A6BDBE9A4C9}"/>
              </a:ext>
            </a:extLst>
          </p:cNvPr>
          <p:cNvSpPr txBox="1"/>
          <p:nvPr/>
        </p:nvSpPr>
        <p:spPr>
          <a:xfrm>
            <a:off x="1195783" y="2280433"/>
            <a:ext cx="404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2"/>
                </a:solidFill>
                <a:latin typeface="Times" pitchFamily="2" charset="0"/>
              </a:rPr>
              <a:t>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8A92A-8F08-686A-B983-A5277D5DB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2142" y="2021776"/>
            <a:ext cx="3115181" cy="992609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Redesigning Democracy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1E8822-49B8-6F73-F1D7-B57049D4F67D}"/>
              </a:ext>
            </a:extLst>
          </p:cNvPr>
          <p:cNvSpPr/>
          <p:nvPr/>
        </p:nvSpPr>
        <p:spPr>
          <a:xfrm>
            <a:off x="5472995" y="1613343"/>
            <a:ext cx="3008616" cy="9926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rgbClr val="0F0BB5"/>
                </a:solidFill>
              </a:rPr>
              <a:t>Workshoppers</a:t>
            </a:r>
            <a:endParaRPr lang="en-US" sz="2700" b="1" dirty="0">
              <a:solidFill>
                <a:srgbClr val="0F0BB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70766E-7977-805E-BCA1-8F20EEBA3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4624"/>
            <a:ext cx="9141714" cy="476113"/>
          </a:xfrm>
          <a:prstGeom prst="rect">
            <a:avLst/>
          </a:prstGeom>
        </p:spPr>
      </p:pic>
      <p:pic>
        <p:nvPicPr>
          <p:cNvPr id="5" name="Picture 4" descr="A lighthouse with waves on the water&#10;&#10;Description automatically generated with medium confidence">
            <a:extLst>
              <a:ext uri="{FF2B5EF4-FFF2-40B4-BE49-F238E27FC236}">
                <a16:creationId xmlns:a16="http://schemas.microsoft.com/office/drawing/2014/main" id="{C1FD2945-2DB1-264D-65B1-DB1AF8568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830" y="2413442"/>
            <a:ext cx="2560623" cy="1371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E9FDB0-5269-03B1-5446-B5C03D422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722" y="193651"/>
            <a:ext cx="5593107" cy="59108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32CB53-E1D7-C5F3-AEF7-F83569B40746}"/>
              </a:ext>
            </a:extLst>
          </p:cNvPr>
          <p:cNvSpPr/>
          <p:nvPr/>
        </p:nvSpPr>
        <p:spPr>
          <a:xfrm>
            <a:off x="2493250" y="2413442"/>
            <a:ext cx="1396388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8CC2CE-21AD-7A98-F708-E04D2B9DB842}"/>
              </a:ext>
            </a:extLst>
          </p:cNvPr>
          <p:cNvSpPr/>
          <p:nvPr/>
        </p:nvSpPr>
        <p:spPr>
          <a:xfrm>
            <a:off x="2027788" y="2021776"/>
            <a:ext cx="186185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C3336-36BF-AD5D-704A-907A2D5FAC0F}"/>
              </a:ext>
            </a:extLst>
          </p:cNvPr>
          <p:cNvSpPr txBox="1"/>
          <p:nvPr/>
        </p:nvSpPr>
        <p:spPr>
          <a:xfrm>
            <a:off x="2308576" y="2021776"/>
            <a:ext cx="186185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C00000"/>
                </a:solidFill>
              </a:rPr>
              <a:t>Chief Diversity Officer Emerita, Saint Anselm College, VP Special Projects, Tree of Light Consulting Guild</a:t>
            </a:r>
          </a:p>
        </p:txBody>
      </p:sp>
    </p:spTree>
    <p:extLst>
      <p:ext uri="{BB962C8B-B14F-4D97-AF65-F5344CB8AC3E}">
        <p14:creationId xmlns:p14="http://schemas.microsoft.com/office/powerpoint/2010/main" val="963115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8"/>
          <p:cNvSpPr txBox="1">
            <a:spLocks noGrp="1"/>
          </p:cNvSpPr>
          <p:nvPr>
            <p:ph idx="1"/>
          </p:nvPr>
        </p:nvSpPr>
        <p:spPr>
          <a:xfrm>
            <a:off x="421470" y="739546"/>
            <a:ext cx="8087530" cy="471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SzPts val="1680"/>
              <a:buNone/>
            </a:pPr>
            <a:endParaRPr lang="en-US" sz="32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pPr>
              <a:buClr>
                <a:schemeClr val="bg2"/>
              </a:buClr>
              <a:buFont typeface="Wingdings" pitchFamily="2" charset="2"/>
              <a:buChar char="q"/>
            </a:pPr>
            <a:r>
              <a:rPr lang="en-US" sz="3600" dirty="0"/>
              <a:t> Name </a:t>
            </a:r>
          </a:p>
          <a:p>
            <a:pPr>
              <a:buClr>
                <a:schemeClr val="bg2"/>
              </a:buClr>
              <a:buFont typeface="Wingdings" pitchFamily="2" charset="2"/>
              <a:buChar char="q"/>
            </a:pPr>
            <a:r>
              <a:rPr lang="en-US" sz="3600" dirty="0"/>
              <a:t> Institution </a:t>
            </a:r>
          </a:p>
          <a:p>
            <a:pPr>
              <a:buClr>
                <a:schemeClr val="bg2"/>
              </a:buClr>
              <a:buFont typeface="Wingdings" pitchFamily="2" charset="2"/>
              <a:buChar char="q"/>
            </a:pPr>
            <a:r>
              <a:rPr lang="en-US" sz="3600" dirty="0"/>
              <a:t> Current hometown</a:t>
            </a:r>
          </a:p>
          <a:p>
            <a:pPr>
              <a:buClr>
                <a:schemeClr val="bg2"/>
              </a:buClr>
              <a:buFont typeface="Wingdings" pitchFamily="2" charset="2"/>
              <a:buChar char="q"/>
            </a:pPr>
            <a:r>
              <a:rPr lang="en-US" sz="3600" dirty="0"/>
              <a:t> </a:t>
            </a:r>
            <a:r>
              <a:rPr lang="en-US" dirty="0"/>
              <a:t>What’s a type of democratic challenge or conflict you feel confident to advise others around on campus? 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q"/>
            </a:pPr>
            <a:r>
              <a:rPr lang="en-US" dirty="0"/>
              <a:t>How’d you gain that skill or knowledge?</a:t>
            </a:r>
            <a:endParaRPr sz="32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2A1F70-AD27-9106-D7CE-62F4B631EB3D}"/>
              </a:ext>
            </a:extLst>
          </p:cNvPr>
          <p:cNvGrpSpPr/>
          <p:nvPr/>
        </p:nvGrpSpPr>
        <p:grpSpPr>
          <a:xfrm>
            <a:off x="0" y="6400801"/>
            <a:ext cx="9144000" cy="457200"/>
            <a:chOff x="0" y="6400801"/>
            <a:chExt cx="9144000" cy="4572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29F5EA4-9728-FA6D-797E-6BC388E51EB7}"/>
                </a:ext>
              </a:extLst>
            </p:cNvPr>
            <p:cNvSpPr/>
            <p:nvPr/>
          </p:nvSpPr>
          <p:spPr>
            <a:xfrm>
              <a:off x="0" y="6400801"/>
              <a:ext cx="9144000" cy="457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Slide Number Placeholder 5">
              <a:extLst>
                <a:ext uri="{FF2B5EF4-FFF2-40B4-BE49-F238E27FC236}">
                  <a16:creationId xmlns:a16="http://schemas.microsoft.com/office/drawing/2014/main" id="{BDD07C62-0319-DEE8-6D1F-BCDD3B564EBD}"/>
                </a:ext>
              </a:extLst>
            </p:cNvPr>
            <p:cNvSpPr txBox="1">
              <a:spLocks/>
            </p:cNvSpPr>
            <p:nvPr/>
          </p:nvSpPr>
          <p:spPr>
            <a:xfrm>
              <a:off x="8804289" y="6552457"/>
              <a:ext cx="146471" cy="153888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00" b="0" i="0" u="none" strike="noStrike" cap="none">
                  <a:solidFill>
                    <a:schemeClr val="tx1">
                      <a:tint val="75000"/>
                    </a:schemeClr>
                  </a:solidFill>
                  <a:latin typeface="Franklin Gothic Medium Cond" panose="020B0606030402020204" pitchFamily="34" charset="0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fld id="{5A8C4AAE-05B5-DD42-956F-74EEE3D92F8F}" type="slidenum">
                <a:rPr lang="en-US" smtClean="0">
                  <a:solidFill>
                    <a:schemeClr val="bg1"/>
                  </a:solidFill>
                </a:rPr>
                <a:pPr/>
                <a:t>5</a:t>
              </a:fld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Google Shape;223;p1">
              <a:extLst>
                <a:ext uri="{FF2B5EF4-FFF2-40B4-BE49-F238E27FC236}">
                  <a16:creationId xmlns:a16="http://schemas.microsoft.com/office/drawing/2014/main" id="{5BE59350-5319-2450-CB77-58E7B497A590}"/>
                </a:ext>
              </a:extLst>
            </p:cNvPr>
            <p:cNvSpPr txBox="1">
              <a:spLocks/>
            </p:cNvSpPr>
            <p:nvPr/>
          </p:nvSpPr>
          <p:spPr>
            <a:xfrm>
              <a:off x="767195" y="6544762"/>
              <a:ext cx="2057401" cy="1615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0" tIns="0" rIns="0" bIns="0" rtlCol="0" anchor="b" anchorCtr="0"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b="1" i="0" kern="1200">
                  <a:solidFill>
                    <a:schemeClr val="tx1"/>
                  </a:solidFill>
                  <a:latin typeface="Franklin Gothic Heavy" panose="020B0603020102020204" pitchFamily="34" charset="0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  <a:buClr>
                  <a:schemeClr val="lt1"/>
                </a:buClr>
                <a:buSzPts val="4400"/>
                <a:buFont typeface="Twentieth Century"/>
                <a:buNone/>
              </a:pPr>
              <a:r>
                <a:rPr lang="en-US" sz="1050" b="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Sustained Dialogue Info Session</a:t>
              </a:r>
            </a:p>
          </p:txBody>
        </p:sp>
        <p:pic>
          <p:nvPicPr>
            <p:cNvPr id="6" name="Picture 5" descr="A picture containing graphics, logo, font, circle&#10;&#10;Description automatically generated">
              <a:extLst>
                <a:ext uri="{FF2B5EF4-FFF2-40B4-BE49-F238E27FC236}">
                  <a16:creationId xmlns:a16="http://schemas.microsoft.com/office/drawing/2014/main" id="{F3E7E268-CB5F-E7C7-7E48-1D458CB65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865" t="19300" r="16219" b="20871"/>
            <a:stretch/>
          </p:blipFill>
          <p:spPr>
            <a:xfrm>
              <a:off x="115747" y="6504272"/>
              <a:ext cx="455352" cy="250258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C642D9A-C237-C4B4-EDD1-F334DFF1FB1C}"/>
                </a:ext>
              </a:extLst>
            </p:cNvPr>
            <p:cNvSpPr/>
            <p:nvPr/>
          </p:nvSpPr>
          <p:spPr>
            <a:xfrm>
              <a:off x="632568" y="6613699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Google Shape;236;p2">
            <a:extLst>
              <a:ext uri="{FF2B5EF4-FFF2-40B4-BE49-F238E27FC236}">
                <a16:creationId xmlns:a16="http://schemas.microsoft.com/office/drawing/2014/main" id="{5B516CB1-D812-BA3B-BF12-2593F25BC16F}"/>
              </a:ext>
            </a:extLst>
          </p:cNvPr>
          <p:cNvSpPr txBox="1">
            <a:spLocks/>
          </p:cNvSpPr>
          <p:nvPr/>
        </p:nvSpPr>
        <p:spPr>
          <a:xfrm>
            <a:off x="421470" y="24386"/>
            <a:ext cx="78867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Franklin Gothic Heavy" panose="020B0603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C3979"/>
              </a:buClr>
              <a:buSzPts val="4400"/>
              <a:buFont typeface="Twentieth Century"/>
              <a:buNone/>
            </a:pPr>
            <a:r>
              <a:rPr lang="en-US" sz="4000" dirty="0">
                <a:solidFill>
                  <a:schemeClr val="bg1"/>
                </a:solidFill>
              </a:rPr>
              <a:t>Getting to know you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C3979"/>
              </a:buClr>
              <a:buSzPts val="4400"/>
              <a:buFont typeface="Twentieth Century"/>
              <a:buNone/>
            </a:pPr>
            <a:r>
              <a:rPr lang="en-US" sz="4000" dirty="0">
                <a:solidFill>
                  <a:schemeClr val="bg1"/>
                </a:solidFill>
              </a:rPr>
              <a:t>(pair up, triad okay)	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248B3F-507E-9D4D-8F6E-BEE169BEC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6340"/>
            <a:ext cx="9143999" cy="602166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dirty="0"/>
              <a:t>Launched Sept. 2024 before election and anniversary of 10/7; inquiries from 7 states (goal to expand); publicized through email, network listservs, news articles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900" b="1" dirty="0"/>
              <a:t>Goal:  </a:t>
            </a:r>
            <a:r>
              <a:rPr lang="en-US" sz="1900" dirty="0"/>
              <a:t>Advise (for free) while addressing democratic challenges educators experience through AMLAP </a:t>
            </a:r>
            <a:r>
              <a:rPr lang="en-US" sz="1300" dirty="0"/>
              <a:t>(as many lenses as possible)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600" dirty="0"/>
          </a:p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100" u="sng" dirty="0"/>
              <a:t>Two hosts, one game-changing staffer, seven scholar consultants: </a:t>
            </a:r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900" dirty="0"/>
              <a:t>Decade+ of implementation (think immersion - 10,000 skill hours)</a:t>
            </a:r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900" dirty="0"/>
              <a:t>Bias for campus-based experience</a:t>
            </a:r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900" dirty="0"/>
              <a:t>Formally trained and tested (often in multiple methods) </a:t>
            </a:r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900" dirty="0"/>
              <a:t>Ability to think, mix and match many lenses and evidence-based tools</a:t>
            </a:r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900" dirty="0"/>
              <a:t>Willingness to say “I do not know.” (17 keyword areas)</a:t>
            </a:r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900" dirty="0"/>
              <a:t>Understand partner landscape as dynamic (no outdated information)</a:t>
            </a:r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sz="1900" dirty="0"/>
              <a:t>Mission-focused and evidence-based (no financial incentive, no funneling toward favorites, no fame incentive)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EC3F85-EA92-294A-8E70-710846E5A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22" y="219113"/>
            <a:ext cx="9143999" cy="498475"/>
          </a:xfrm>
        </p:spPr>
        <p:txBody>
          <a:bodyPr>
            <a:noAutofit/>
          </a:bodyPr>
          <a:lstStyle/>
          <a:p>
            <a:r>
              <a:rPr lang="en-US" sz="2800" dirty="0"/>
              <a:t>Background on Conflict &amp; Conversation Help Desk</a:t>
            </a:r>
          </a:p>
        </p:txBody>
      </p:sp>
    </p:spTree>
    <p:extLst>
      <p:ext uri="{BB962C8B-B14F-4D97-AF65-F5344CB8AC3E}">
        <p14:creationId xmlns:p14="http://schemas.microsoft.com/office/powerpoint/2010/main" val="3243256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C0079-7270-5BF8-7A57-C78808B56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F64ADE-6098-480F-E035-F65213829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23" y="1086678"/>
            <a:ext cx="8700216" cy="5146853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400" dirty="0"/>
              <a:t>Lack of skills/ knowledge to lead in tricky moments: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Building a cross-cultural space, need to check best practices. 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Got short training, need real depth on roles, tasks, context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Someone else trying &amp; displaying lack of competence (cultural/ technical)-&gt; potential harm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17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400" dirty="0"/>
              <a:t>Missing understanding of law, offices, policy.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Policy making it hard to teach. -&gt; Potential harm (protected class)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18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400" dirty="0"/>
              <a:t>Already in conflict. Who can help (fast &amp; free)?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Need one-on-one coaching for escalated situation.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Need to reform how our campus works to be more democratic now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Who provides formal training?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640DA5-FE13-2A93-8E95-7808B24AC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 buckets of questions received</a:t>
            </a:r>
          </a:p>
        </p:txBody>
      </p:sp>
    </p:spTree>
    <p:extLst>
      <p:ext uri="{BB962C8B-B14F-4D97-AF65-F5344CB8AC3E}">
        <p14:creationId xmlns:p14="http://schemas.microsoft.com/office/powerpoint/2010/main" val="3698396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CCD30-8824-656B-6E52-B661E9ACE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E4EEFC-2EFE-1FEC-5709-7B46BBA3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6678"/>
            <a:ext cx="9009529" cy="5202609"/>
          </a:xfrm>
        </p:spPr>
        <p:txBody>
          <a:bodyPr>
            <a:normAutofit/>
          </a:bodyPr>
          <a:lstStyle/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Ask the Help Desk = set of free, expert partners who can curate. 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Field complexity is hard to navigate. Ask potential vendors/partners to provide a multi-year Theory of Change or implementation plan, rather than just one-time training offerings.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Work the muscles in peacetime </a:t>
            </a:r>
            <a:r>
              <a:rPr lang="en-US" sz="2000" dirty="0"/>
              <a:t>(clarify democratic commitments and vague policy language.)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en-US" sz="1600" dirty="0"/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Continue to provide educators with up-to-date equity concepts </a:t>
            </a:r>
            <a:r>
              <a:rPr lang="en-US" sz="1800" dirty="0"/>
              <a:t>(ex. IDI certification; ‘design for the margins, then the center’; DEI includes veterans, universal design, disability, antisemitism and islamophobia, protected classes)</a:t>
            </a:r>
            <a:endParaRPr lang="en-US" dirty="0"/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endParaRPr lang="en-US" sz="2000" dirty="0"/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endParaRPr lang="en-US" sz="2000" dirty="0"/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59AA73-5A04-31C7-1EE9-5B139A245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792695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248B3F-507E-9D4D-8F6E-BEE169BEC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23" y="1086678"/>
            <a:ext cx="7886700" cy="5291819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lnSpc>
                <a:spcPct val="100000"/>
              </a:lnSpc>
              <a:buNone/>
            </a:pPr>
            <a:endParaRPr lang="en-US" sz="26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3000" dirty="0"/>
              <a:t>What key demographic trends are contributing to the current atmosphere in higher education related to conflictual conversations?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endParaRPr lang="en-US" sz="3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3000" dirty="0"/>
              <a:t>What would you want every educator on campus to know as they seek to navigate conflict and conversations to create a democratic culture?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endParaRPr lang="en-US" sz="3000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3000" dirty="0"/>
              <a:t>What larger hopes or advice do you have for those using curricular and/or co-curricular models to encourage democratic engagement?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EC3F85-EA92-294A-8E70-710846E5A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Help Desk Consultant </a:t>
            </a:r>
            <a:r>
              <a:rPr lang="en-US" sz="3600" dirty="0"/>
              <a:t>Panel (15 mins)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01706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2">
      <a:dk1>
        <a:srgbClr val="1B386B"/>
      </a:dk1>
      <a:lt1>
        <a:srgbClr val="FFFFFF"/>
      </a:lt1>
      <a:dk2>
        <a:srgbClr val="3F1B6B"/>
      </a:dk2>
      <a:lt2>
        <a:srgbClr val="26AAE2"/>
      </a:lt2>
      <a:accent1>
        <a:srgbClr val="4054B2"/>
      </a:accent1>
      <a:accent2>
        <a:srgbClr val="FFD800"/>
      </a:accent2>
      <a:accent3>
        <a:srgbClr val="A5A5A5"/>
      </a:accent3>
      <a:accent4>
        <a:srgbClr val="FEFFFF"/>
      </a:accent4>
      <a:accent5>
        <a:srgbClr val="FEFFFF"/>
      </a:accent5>
      <a:accent6>
        <a:srgbClr val="FEFFFF"/>
      </a:accent6>
      <a:hlink>
        <a:srgbClr val="FEFFFF"/>
      </a:hlink>
      <a:folHlink>
        <a:srgbClr val="FE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59276</TotalTime>
  <Words>936</Words>
  <Application>Microsoft Macintosh PowerPoint</Application>
  <PresentationFormat>Letter Paper (8.5x11 in)</PresentationFormat>
  <Paragraphs>97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Poppins</vt:lpstr>
      <vt:lpstr>Poppins Medium</vt:lpstr>
      <vt:lpstr>Arial</vt:lpstr>
      <vt:lpstr>Arial Black</vt:lpstr>
      <vt:lpstr>Poppins SemiBold</vt:lpstr>
      <vt:lpstr>Franklin Gothic Medium Cond</vt:lpstr>
      <vt:lpstr>Franklin Gothic Medium</vt:lpstr>
      <vt:lpstr>Franklin Gothic Demi Cond</vt:lpstr>
      <vt:lpstr>Franklin Gothic Heavy</vt:lpstr>
      <vt:lpstr>Times</vt:lpstr>
      <vt:lpstr>Twentieth Century</vt:lpstr>
      <vt:lpstr>Calibri</vt:lpstr>
      <vt:lpstr>Wingdings</vt:lpstr>
      <vt:lpstr>Custom Design</vt:lpstr>
      <vt:lpstr>Lessons from IDHE/SDI Fall 2024 Help Desk for Democracy Educators </vt:lpstr>
      <vt:lpstr>PowerPoint Presentation</vt:lpstr>
      <vt:lpstr>Group Norms To Get Started</vt:lpstr>
      <vt:lpstr>Redesigning Democracy</vt:lpstr>
      <vt:lpstr>PowerPoint Presentation</vt:lpstr>
      <vt:lpstr>Background on Conflict &amp; Conversation Help Desk</vt:lpstr>
      <vt:lpstr>3 buckets of questions received</vt:lpstr>
      <vt:lpstr>Recommendations</vt:lpstr>
      <vt:lpstr>Help Desk Consultant Panel (15 mins)</vt:lpstr>
      <vt:lpstr>Collaborate (small group brainstorm – 15 mins)</vt:lpstr>
      <vt:lpstr>Contact  Rhonda:  Rhonda@sustaineddialogue.org Ande:   Andediaz@gmail.com Leslie:   Lgarvin@ncengage.org Nancy:  Nthomas@aacu.org Michele:  Michele.Holt-Shannon@unh.edu   also can reach us experts here at the Help Desk: https://www.aacu.org/initiatives/institute-for-democracy-and-higher-education/helpdesk   Thank you: AAC&amp;U AAC&amp;U’s Institute for Democracy in Higher Education and Nancy Thomas Anna Dodson The entire Help Desk Scholar/ Consultant volunteer team! Our foundation partners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SUSTAINED DIALOGUE MODERATOR WORKSHOP</dc:title>
  <dc:creator>Emma Pettit</dc:creator>
  <cp:lastModifiedBy>Rhonda Fitzgerald</cp:lastModifiedBy>
  <cp:revision>110</cp:revision>
  <cp:lastPrinted>2025-01-23T19:18:53Z</cp:lastPrinted>
  <dcterms:created xsi:type="dcterms:W3CDTF">2015-01-22T02:39:37Z</dcterms:created>
  <dcterms:modified xsi:type="dcterms:W3CDTF">2025-01-24T13:32:48Z</dcterms:modified>
</cp:coreProperties>
</file>